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678" r:id="rId2"/>
    <p:sldId id="696" r:id="rId3"/>
    <p:sldId id="699" r:id="rId4"/>
    <p:sldId id="687" r:id="rId5"/>
    <p:sldId id="693" r:id="rId6"/>
    <p:sldId id="702" r:id="rId7"/>
    <p:sldId id="684" r:id="rId8"/>
    <p:sldId id="713" r:id="rId9"/>
    <p:sldId id="715" r:id="rId10"/>
    <p:sldId id="692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6D2"/>
    <a:srgbClr val="EEF3F8"/>
    <a:srgbClr val="EAF0F6"/>
    <a:srgbClr val="BFD3E4"/>
    <a:srgbClr val="BC8F3E"/>
    <a:srgbClr val="C59B4F"/>
    <a:srgbClr val="846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86894" autoAdjust="0"/>
  </p:normalViewPr>
  <p:slideViewPr>
    <p:cSldViewPr>
      <p:cViewPr varScale="1">
        <p:scale>
          <a:sx n="85" d="100"/>
          <a:sy n="85" d="100"/>
        </p:scale>
        <p:origin x="126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AB6F5-A243-407A-9633-0A81F029ADD7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991F7-BEAA-4143-98A5-20E861D93BD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121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991F7-BEAA-4143-98A5-20E861D93BD5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61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9C8-BDED-46F3-B9C2-321C127D18D4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30AF-A949-4780-9E0B-96F3DCF3813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9C8-BDED-46F3-B9C2-321C127D18D4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30AF-A949-4780-9E0B-96F3DCF3813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9C8-BDED-46F3-B9C2-321C127D18D4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30AF-A949-4780-9E0B-96F3DCF3813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9C8-BDED-46F3-B9C2-321C127D18D4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30AF-A949-4780-9E0B-96F3DCF3813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9C8-BDED-46F3-B9C2-321C127D18D4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30AF-A949-4780-9E0B-96F3DCF3813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9C8-BDED-46F3-B9C2-321C127D18D4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30AF-A949-4780-9E0B-96F3DCF3813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9C8-BDED-46F3-B9C2-321C127D18D4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30AF-A949-4780-9E0B-96F3DCF3813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9C8-BDED-46F3-B9C2-321C127D18D4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30AF-A949-4780-9E0B-96F3DCF3813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9C8-BDED-46F3-B9C2-321C127D18D4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30AF-A949-4780-9E0B-96F3DCF3813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9C8-BDED-46F3-B9C2-321C127D18D4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30AF-A949-4780-9E0B-96F3DCF3813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59C8-BDED-46F3-B9C2-321C127D18D4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30AF-A949-4780-9E0B-96F3DCF3813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959C8-BDED-46F3-B9C2-321C127D18D4}" type="datetimeFigureOut">
              <a:rPr lang="sl-SI" smtClean="0"/>
              <a:pPr/>
              <a:t>11. 05. 2025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30AF-A949-4780-9E0B-96F3DCF3813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87786CD-6CCC-4580-96D2-7FF699A70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r="6081"/>
          <a:stretch/>
        </p:blipFill>
        <p:spPr>
          <a:xfrm>
            <a:off x="-48796" y="-27384"/>
            <a:ext cx="9281400" cy="6912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8160"/>
            <a:ext cx="8229600" cy="2664296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sz="7300" b="1" dirty="0">
                <a:latin typeface="MV Boli" panose="02000500030200090000" pitchFamily="2" charset="0"/>
                <a:cs typeface="MV Boli" panose="02000500030200090000" pitchFamily="2" charset="0"/>
              </a:rPr>
              <a:t>ZGODBE NA POTI</a:t>
            </a:r>
            <a:br>
              <a:rPr lang="sl-SI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sl-SI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sl-SI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sl-SI" sz="63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br>
              <a:rPr lang="sl-SI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sl-SI" dirty="0">
                <a:cs typeface="MV Boli" panose="02000500030200090000" pitchFamily="2" charset="0"/>
              </a:rPr>
              <a:t>Kulturno-umetnostne dejavnosti</a:t>
            </a:r>
            <a:br>
              <a:rPr lang="sl-SI" dirty="0">
                <a:cs typeface="MV Boli" panose="02000500030200090000" pitchFamily="2" charset="0"/>
              </a:rPr>
            </a:br>
            <a:r>
              <a:rPr lang="sl-SI" sz="5800" dirty="0">
                <a:cs typeface="MV Boli" panose="02000500030200090000" pitchFamily="2" charset="0"/>
              </a:rPr>
              <a:t> </a:t>
            </a:r>
            <a:br>
              <a:rPr lang="sl-SI" dirty="0">
                <a:cs typeface="MV Boli" panose="02000500030200090000" pitchFamily="2" charset="0"/>
              </a:rPr>
            </a:br>
            <a:r>
              <a:rPr lang="sl-SI" sz="3600" dirty="0">
                <a:cs typeface="MV Boli" panose="02000500030200090000" pitchFamily="2" charset="0"/>
              </a:rPr>
              <a:t>Avtorica in izvajalka:</a:t>
            </a:r>
            <a:r>
              <a:rPr lang="sl-SI" dirty="0">
                <a:cs typeface="MV Boli" panose="02000500030200090000" pitchFamily="2" charset="0"/>
              </a:rPr>
              <a:t> </a:t>
            </a:r>
            <a:br>
              <a:rPr lang="sl-SI" dirty="0">
                <a:cs typeface="MV Boli" panose="02000500030200090000" pitchFamily="2" charset="0"/>
              </a:rPr>
            </a:br>
            <a:r>
              <a:rPr lang="sl-SI" dirty="0">
                <a:cs typeface="MV Boli" panose="02000500030200090000" pitchFamily="2" charset="0"/>
              </a:rPr>
              <a:t>Mira Grahek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97776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4">
            <a:extLst>
              <a:ext uri="{FF2B5EF4-FFF2-40B4-BE49-F238E27FC236}">
                <a16:creationId xmlns:a16="http://schemas.microsoft.com/office/drawing/2014/main" id="{B4775862-7E7F-46A4-805B-4151E7D68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A63D0E-5072-402E-9C31-8EBB70143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548680"/>
            <a:ext cx="4680520" cy="5616624"/>
          </a:xfrm>
          <a:solidFill>
            <a:srgbClr val="EEF3F8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sz="2600" dirty="0">
                <a:solidFill>
                  <a:schemeClr val="bg1"/>
                </a:solidFill>
              </a:rPr>
              <a:t>„Mira Grahek je bibliotekarka in pedagoginja, ki ima raznoliko izobrazbo in bogate izkušnje, široko znanje in izjemen občutek za jezik, literaturo, estetsko, kulturno dediščino in še marsikaj. Vse to z izjemnim posluhom podaja otrokom, mladini in odraslim. Pri tem jih nevsiljivo vzgaja k lepemu in dobremu, spodbuja k ustvarjalnosti in raziskovanju, samostojnemu učenju in branju, spodbuja razvoj njihovih zanimanj in želja, jim odpira oči za lepoto okolja in jih usmerja k naravi in zdravemu načinu življenja.</a:t>
            </a:r>
          </a:p>
          <a:p>
            <a:pPr marL="0" indent="0">
              <a:buNone/>
            </a:pPr>
            <a:endParaRPr lang="sl-SI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</a:rPr>
              <a:t>(Mag. Tilka Jamnik, podpredsednica Društva Bralna značka Slovenije – ZPMS </a:t>
            </a:r>
            <a:br>
              <a:rPr lang="sl-SI" sz="2400" dirty="0">
                <a:solidFill>
                  <a:schemeClr val="bg1"/>
                </a:solidFill>
              </a:rPr>
            </a:br>
            <a:r>
              <a:rPr lang="sl-SI" sz="2400" dirty="0">
                <a:solidFill>
                  <a:schemeClr val="bg1"/>
                </a:solidFill>
              </a:rPr>
              <a:t>in predsednica Slovenske sekcije IBBY)</a:t>
            </a:r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sz="1900" b="1" dirty="0">
              <a:solidFill>
                <a:schemeClr val="bg1"/>
              </a:solidFill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A6B0280E-DD91-4613-8E3E-9CAC09B1EAF3}"/>
              </a:ext>
            </a:extLst>
          </p:cNvPr>
          <p:cNvSpPr/>
          <p:nvPr/>
        </p:nvSpPr>
        <p:spPr>
          <a:xfrm>
            <a:off x="6012160" y="2924944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dirty="0">
              <a:solidFill>
                <a:schemeClr val="bg1"/>
              </a:solidFill>
            </a:endParaRPr>
          </a:p>
          <a:p>
            <a:endParaRPr lang="sl-SI" b="1" dirty="0">
              <a:solidFill>
                <a:schemeClr val="bg1"/>
              </a:solidFill>
            </a:endParaRPr>
          </a:p>
          <a:p>
            <a:endParaRPr lang="sl-SI" b="1" dirty="0">
              <a:solidFill>
                <a:schemeClr val="bg1"/>
              </a:solidFill>
            </a:endParaRPr>
          </a:p>
          <a:p>
            <a:endParaRPr lang="sl-SI" b="1" dirty="0">
              <a:solidFill>
                <a:schemeClr val="bg1"/>
              </a:solidFill>
            </a:endParaRPr>
          </a:p>
          <a:p>
            <a:endParaRPr lang="sl-SI" b="1" dirty="0">
              <a:solidFill>
                <a:schemeClr val="bg1"/>
              </a:solidFill>
            </a:endParaRPr>
          </a:p>
          <a:p>
            <a:endParaRPr lang="sl-SI" b="1" dirty="0">
              <a:solidFill>
                <a:schemeClr val="bg1"/>
              </a:solidFill>
            </a:endParaRPr>
          </a:p>
          <a:p>
            <a:endParaRPr lang="sl-SI" b="1" dirty="0">
              <a:solidFill>
                <a:schemeClr val="bg1"/>
              </a:solidFill>
            </a:endParaRPr>
          </a:p>
          <a:p>
            <a:endParaRPr lang="sl-SI" b="1" dirty="0">
              <a:solidFill>
                <a:schemeClr val="bg1"/>
              </a:solidFill>
            </a:endParaRPr>
          </a:p>
          <a:p>
            <a:endParaRPr lang="sl-SI" b="1" dirty="0">
              <a:solidFill>
                <a:schemeClr val="bg1"/>
              </a:solidFill>
            </a:endParaRPr>
          </a:p>
          <a:p>
            <a:endParaRPr lang="sl-SI" sz="1500" b="1" dirty="0">
              <a:solidFill>
                <a:schemeClr val="bg1"/>
              </a:solidFill>
            </a:endParaRPr>
          </a:p>
          <a:p>
            <a:endParaRPr lang="sl-SI" sz="1500" dirty="0"/>
          </a:p>
        </p:txBody>
      </p:sp>
    </p:spTree>
    <p:extLst>
      <p:ext uri="{BB962C8B-B14F-4D97-AF65-F5344CB8AC3E}">
        <p14:creationId xmlns:p14="http://schemas.microsoft.com/office/powerpoint/2010/main" val="10868056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EFCFBE3-15AB-4E18-A22F-BCE5048DEA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95"/>
          <a:stretch/>
        </p:blipFill>
        <p:spPr>
          <a:xfrm>
            <a:off x="-89669" y="-891480"/>
            <a:ext cx="9233670" cy="774948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D92AC2D-794C-4592-8B9F-E0742EA8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5246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Zakaj so</a:t>
            </a:r>
            <a:r>
              <a:rPr lang="sl-SI" b="1" dirty="0">
                <a:latin typeface="Cooper Black" panose="0208090404030B020404" pitchFamily="18" charset="0"/>
              </a:rPr>
              <a:t> </a:t>
            </a:r>
            <a:r>
              <a:rPr lang="sl-SI" b="1" dirty="0">
                <a:latin typeface="MV Boli" panose="02000500030200090000" pitchFamily="2" charset="0"/>
                <a:cs typeface="MV Boli" panose="02000500030200090000" pitchFamily="2" charset="0"/>
              </a:rPr>
              <a:t>ZGODBE NA POTI</a:t>
            </a:r>
            <a:br>
              <a:rPr lang="sl-SI" b="1" dirty="0">
                <a:latin typeface="Cooper Black" panose="0208090404030B020404" pitchFamily="18" charset="0"/>
              </a:rPr>
            </a:br>
            <a:r>
              <a:rPr lang="sl-SI" b="1" dirty="0"/>
              <a:t>nekaj posebnega?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1C6A08-5616-47DD-A2D2-E7D4C6E89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60" y="1942590"/>
            <a:ext cx="7691793" cy="4320480"/>
          </a:xfrm>
          <a:solidFill>
            <a:srgbClr val="EAF0F6">
              <a:alpha val="6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So:</a:t>
            </a:r>
          </a:p>
          <a:p>
            <a:r>
              <a:rPr lang="sl-S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izvirne in kakovostne</a:t>
            </a:r>
          </a:p>
          <a:p>
            <a:r>
              <a:rPr lang="sl-S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vsebinsko bogate</a:t>
            </a:r>
          </a:p>
          <a:p>
            <a:r>
              <a:rPr lang="sl-S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privlačno in nazorno podane</a:t>
            </a:r>
          </a:p>
          <a:p>
            <a:r>
              <a:rPr lang="sl-S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vse starostne skupine</a:t>
            </a:r>
          </a:p>
          <a:p>
            <a:r>
              <a:rPr lang="sl-S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preizkušene (nekatere izvedene več kot 100-krat)</a:t>
            </a:r>
          </a:p>
          <a:p>
            <a:r>
              <a:rPr lang="sl-S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spodbujajo ustvarjalnost in navdušujejo za branje</a:t>
            </a:r>
          </a:p>
          <a:p>
            <a:r>
              <a:rPr lang="sl-S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opremljene z odličnimi fotografijami</a:t>
            </a:r>
          </a:p>
          <a:p>
            <a:pPr marL="0" indent="0">
              <a:buNone/>
            </a:pPr>
            <a:endParaRPr lang="sl-S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06805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4">
            <a:extLst>
              <a:ext uri="{FF2B5EF4-FFF2-40B4-BE49-F238E27FC236}">
                <a16:creationId xmlns:a16="http://schemas.microsoft.com/office/drawing/2014/main" id="{7142E98C-6B14-46CB-9C2F-1B5A2F6BC4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14FC383-026A-4A6D-A314-0FA26E1E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Katere vsebine so najbolj priljubljene pri poslušalcih?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01B201-76A1-4DEA-93E2-96702026B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8199"/>
            <a:ext cx="7776864" cy="4747145"/>
          </a:xfrm>
          <a:solidFill>
            <a:srgbClr val="EEF3F8">
              <a:alpha val="60000"/>
            </a:srgb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sl-SI" sz="1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otroke</a:t>
            </a:r>
          </a:p>
          <a:p>
            <a:pPr marL="0" indent="0">
              <a:buNone/>
            </a:pPr>
            <a:r>
              <a:rPr lang="sl-SI" sz="10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                    </a:t>
            </a:r>
            <a:r>
              <a:rPr lang="sl-SI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Haiku pesmi </a:t>
            </a:r>
          </a:p>
          <a:p>
            <a:pPr marL="0" indent="0">
              <a:buNone/>
            </a:pPr>
            <a:r>
              <a:rPr lang="sl-SI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Moje drevo</a:t>
            </a:r>
          </a:p>
          <a:p>
            <a:pPr marL="0" indent="0">
              <a:buNone/>
            </a:pPr>
            <a:r>
              <a:rPr lang="sl-SI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Kako naj vam prodamo modrino neba?</a:t>
            </a:r>
          </a:p>
          <a:p>
            <a:pPr marL="0" indent="0">
              <a:buNone/>
            </a:pPr>
            <a:r>
              <a:rPr lang="sl-SI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Slovar najlepših slovenskih besed</a:t>
            </a:r>
          </a:p>
          <a:p>
            <a:pPr marL="0" indent="0">
              <a:buNone/>
            </a:pPr>
            <a:r>
              <a:rPr lang="sl-SI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Zdravilne rastline na Slovenskem</a:t>
            </a:r>
          </a:p>
          <a:p>
            <a:pPr marL="0" indent="0">
              <a:buNone/>
            </a:pPr>
            <a:r>
              <a:rPr lang="sl-SI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    Ptice okoli nas</a:t>
            </a:r>
          </a:p>
          <a:p>
            <a:pPr marL="0" indent="0">
              <a:buNone/>
            </a:pPr>
            <a:r>
              <a:rPr lang="sl-SI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Primož Trubar za začetnike</a:t>
            </a:r>
          </a:p>
          <a:p>
            <a:pPr marL="0" indent="0">
              <a:buNone/>
            </a:pPr>
            <a:r>
              <a:rPr lang="sl-SI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France Prešeren za začetnike</a:t>
            </a:r>
          </a:p>
          <a:p>
            <a:pPr marL="0" indent="0">
              <a:buNone/>
            </a:pPr>
            <a:r>
              <a:rPr lang="sl-SI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Fran Levstik in njegov Martin Krpan</a:t>
            </a:r>
          </a:p>
          <a:p>
            <a:pPr marL="0" indent="0">
              <a:buNone/>
            </a:pPr>
            <a:r>
              <a:rPr lang="sl-SI" sz="10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Oton Župančič in njegov Ciciban</a:t>
            </a:r>
          </a:p>
          <a:p>
            <a:pPr marL="0" indent="0">
              <a:buNone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</a:t>
            </a:r>
          </a:p>
          <a:p>
            <a:pPr marL="0" indent="0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423622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1EB37AB-6F55-424F-A685-1194DB4F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1333" y="0"/>
            <a:ext cx="9345334" cy="685800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01B201-76A1-4DEA-93E2-96702026B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18" y="1772816"/>
            <a:ext cx="7730614" cy="4603129"/>
          </a:xfrm>
          <a:solidFill>
            <a:srgbClr val="94B6D2">
              <a:alpha val="60000"/>
            </a:srgb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sl-SI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mladino in odrasle</a:t>
            </a:r>
          </a:p>
          <a:p>
            <a:pPr marL="0" indent="0">
              <a:buNone/>
            </a:pPr>
            <a:r>
              <a:rPr lang="sl-SI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Primož Trubar: slovenska zgodba uspeha v Evropi</a:t>
            </a:r>
          </a:p>
          <a:p>
            <a:pPr marL="0" indent="0">
              <a:buNone/>
            </a:pPr>
            <a:r>
              <a:rPr lang="sl-SI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France Prešeren: vendar peti on ne jenja</a:t>
            </a:r>
          </a:p>
          <a:p>
            <a:pPr marL="0" indent="0">
              <a:buNone/>
            </a:pPr>
            <a:r>
              <a:rPr lang="sl-SI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Branje – čudežno potovanje</a:t>
            </a:r>
          </a:p>
          <a:p>
            <a:pPr marL="0" indent="0">
              <a:buNone/>
            </a:pPr>
            <a:r>
              <a:rPr lang="sl-SI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Sprehod po 660 let starem Novem mestu</a:t>
            </a:r>
          </a:p>
          <a:p>
            <a:pPr marL="0" indent="0">
              <a:buNone/>
            </a:pPr>
            <a:r>
              <a:rPr lang="sl-SI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Prijateljstvo z Zemljo: modrost Indijancev                                                             </a:t>
            </a:r>
          </a:p>
          <a:p>
            <a:pPr marL="0" indent="0">
              <a:buNone/>
            </a:pPr>
            <a:r>
              <a:rPr lang="sl-SI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Kaj me osreči?</a:t>
            </a:r>
          </a:p>
          <a:p>
            <a:pPr marL="0" indent="0">
              <a:buNone/>
            </a:pPr>
            <a:r>
              <a:rPr lang="sl-SI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Drevesa – mostovi med nebom in zemljo</a:t>
            </a:r>
          </a:p>
          <a:p>
            <a:pPr marL="0" indent="0">
              <a:buNone/>
            </a:pPr>
            <a:r>
              <a:rPr lang="sl-SI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William Shakespeare – zgodba njegovega življenja</a:t>
            </a:r>
          </a:p>
          <a:p>
            <a:pPr marL="0" indent="0">
              <a:buNone/>
            </a:pPr>
            <a:r>
              <a:rPr lang="sl-SI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Jezerska pokrajina Lake </a:t>
            </a:r>
            <a:r>
              <a:rPr lang="sl-SI" sz="10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</a:t>
            </a:r>
            <a:endParaRPr lang="sl-SI" sz="10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Divji Yorkshire: dežela </a:t>
            </a:r>
            <a:r>
              <a:rPr lang="sl-SI" sz="10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Bröntejevih</a:t>
            </a:r>
            <a:endParaRPr lang="sl-SI" sz="10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sl-SI" sz="12800" dirty="0"/>
          </a:p>
          <a:p>
            <a:pPr marL="0" indent="0" algn="ctr">
              <a:buNone/>
            </a:pPr>
            <a:endParaRPr lang="sl-SI" sz="12800" dirty="0"/>
          </a:p>
          <a:p>
            <a:pPr marL="0" indent="0">
              <a:buNone/>
            </a:pPr>
            <a:r>
              <a:rPr lang="sl-SI" sz="10400" dirty="0"/>
              <a:t>	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</a:t>
            </a:r>
          </a:p>
          <a:p>
            <a:pPr marL="0" indent="0">
              <a:buNone/>
            </a:pPr>
            <a:endParaRPr lang="sl-SI" sz="2000" dirty="0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A14FC383-026A-4A6D-A314-0FA26E1E7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Katere vsebine so najbolj priljubljene pri poslušalcih?</a:t>
            </a:r>
          </a:p>
        </p:txBody>
      </p:sp>
    </p:spTree>
    <p:extLst>
      <p:ext uri="{BB962C8B-B14F-4D97-AF65-F5344CB8AC3E}">
        <p14:creationId xmlns:p14="http://schemas.microsoft.com/office/powerpoint/2010/main" val="30047558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2C90FF4E-CF93-4E10-8D01-44FFDC556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296"/>
            <a:ext cx="9195063" cy="687106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2AB65EF-AEFA-4C97-9374-E9BAC5CA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l-SI" b="1" dirty="0"/>
              <a:t>Kakšni so odzivi poslušalcev?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0434418-F39F-42A6-BEF1-08761361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blaček govora: pravokotnik z zaobljenimi vogali 3">
            <a:extLst>
              <a:ext uri="{FF2B5EF4-FFF2-40B4-BE49-F238E27FC236}">
                <a16:creationId xmlns:a16="http://schemas.microsoft.com/office/drawing/2014/main" id="{F0F80FD9-DE90-40A2-A1A8-F750D45282C9}"/>
              </a:ext>
            </a:extLst>
          </p:cNvPr>
          <p:cNvSpPr/>
          <p:nvPr/>
        </p:nvSpPr>
        <p:spPr>
          <a:xfrm rot="21262867">
            <a:off x="457200" y="1417638"/>
            <a:ext cx="3096344" cy="1192979"/>
          </a:xfrm>
          <a:prstGeom prst="wedgeRoundRectCallout">
            <a:avLst>
              <a:gd name="adj1" fmla="val 73268"/>
              <a:gd name="adj2" fmla="val 278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/>
              <a:t>„Ali vse otroke tako začarate, kot ste nas?“</a:t>
            </a:r>
          </a:p>
          <a:p>
            <a:r>
              <a:rPr lang="sl-SI" dirty="0"/>
              <a:t>(Olga, vodja vrtca)</a:t>
            </a:r>
          </a:p>
        </p:txBody>
      </p:sp>
      <p:sp>
        <p:nvSpPr>
          <p:cNvPr id="5" name="Oblaček govora: pravokotnik z zaobljenimi vogali 4">
            <a:extLst>
              <a:ext uri="{FF2B5EF4-FFF2-40B4-BE49-F238E27FC236}">
                <a16:creationId xmlns:a16="http://schemas.microsoft.com/office/drawing/2014/main" id="{1E17B3F9-1E7B-4E99-B3B5-BA340FB9307B}"/>
              </a:ext>
            </a:extLst>
          </p:cNvPr>
          <p:cNvSpPr/>
          <p:nvPr/>
        </p:nvSpPr>
        <p:spPr>
          <a:xfrm rot="310392">
            <a:off x="4834290" y="1351963"/>
            <a:ext cx="3691092" cy="1192979"/>
          </a:xfrm>
          <a:prstGeom prst="wedgeRoundRectCallout">
            <a:avLst>
              <a:gd name="adj1" fmla="val -35597"/>
              <a:gd name="adj2" fmla="val 740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/>
              <a:t>„Vsak avtor bi moral biti predstavljen na tak način.“</a:t>
            </a:r>
          </a:p>
          <a:p>
            <a:r>
              <a:rPr lang="sl-SI" dirty="0"/>
              <a:t>(Ljuba, profesorica slovenščine)</a:t>
            </a:r>
          </a:p>
        </p:txBody>
      </p:sp>
      <p:sp>
        <p:nvSpPr>
          <p:cNvPr id="6" name="Oblaček govora: pravokotnik z zaobljenimi vogali 5">
            <a:extLst>
              <a:ext uri="{FF2B5EF4-FFF2-40B4-BE49-F238E27FC236}">
                <a16:creationId xmlns:a16="http://schemas.microsoft.com/office/drawing/2014/main" id="{C3297B82-FC2B-4DCF-9214-5F8BC84F7F88}"/>
              </a:ext>
            </a:extLst>
          </p:cNvPr>
          <p:cNvSpPr/>
          <p:nvPr/>
        </p:nvSpPr>
        <p:spPr>
          <a:xfrm rot="262539">
            <a:off x="548672" y="3515276"/>
            <a:ext cx="4439082" cy="2484308"/>
          </a:xfrm>
          <a:prstGeom prst="wedgeRoundRectCallout">
            <a:avLst>
              <a:gd name="adj1" fmla="val 3529"/>
              <a:gd name="adj2" fmla="val -751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/>
              <a:t>„Ure o Primožu Trubarju so bile prava popestritev tako za učence kot strokovne delavce šole in vrtca, razmišljamo pa tudi o predstavitvi staršem.“</a:t>
            </a:r>
          </a:p>
          <a:p>
            <a:r>
              <a:rPr lang="sl-SI" dirty="0"/>
              <a:t>(Marija, knjižničarka)</a:t>
            </a:r>
          </a:p>
        </p:txBody>
      </p:sp>
      <p:sp>
        <p:nvSpPr>
          <p:cNvPr id="7" name="Oblaček govora: pravokotnik z zaobljenimi vogali 6">
            <a:extLst>
              <a:ext uri="{FF2B5EF4-FFF2-40B4-BE49-F238E27FC236}">
                <a16:creationId xmlns:a16="http://schemas.microsoft.com/office/drawing/2014/main" id="{027C69BA-CE66-4B72-A4AC-10DD3E3B0B63}"/>
              </a:ext>
            </a:extLst>
          </p:cNvPr>
          <p:cNvSpPr/>
          <p:nvPr/>
        </p:nvSpPr>
        <p:spPr>
          <a:xfrm rot="21311335">
            <a:off x="5999983" y="3564519"/>
            <a:ext cx="2887807" cy="1950289"/>
          </a:xfrm>
          <a:prstGeom prst="wedgeRoundRectCallout">
            <a:avLst>
              <a:gd name="adj1" fmla="val -67508"/>
              <a:gd name="adj2" fmla="val 87618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/>
              <a:t>„Tako lepe predstavitve mojih knjig pa še ne!“</a:t>
            </a:r>
          </a:p>
          <a:p>
            <a:r>
              <a:rPr lang="sl-SI" dirty="0"/>
              <a:t>(Ivanka Mestnik, pisateljica)</a:t>
            </a:r>
          </a:p>
        </p:txBody>
      </p:sp>
    </p:spTree>
    <p:extLst>
      <p:ext uri="{BB962C8B-B14F-4D97-AF65-F5344CB8AC3E}">
        <p14:creationId xmlns:p14="http://schemas.microsoft.com/office/powerpoint/2010/main" val="29095708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7BD0627F-84C7-409E-A063-9E10D6136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42" y="0"/>
            <a:ext cx="9148986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2AB65EF-AEFA-4C97-9374-E9BAC5CA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Kakšni so odzivi poslušalcev?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0434418-F39F-42A6-BEF1-08761361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Oblaček govora: pravokotnik z zaobljenimi vogali 4">
            <a:extLst>
              <a:ext uri="{FF2B5EF4-FFF2-40B4-BE49-F238E27FC236}">
                <a16:creationId xmlns:a16="http://schemas.microsoft.com/office/drawing/2014/main" id="{9D84401F-D7A4-4C70-81DE-01A6F0BC36A2}"/>
              </a:ext>
            </a:extLst>
          </p:cNvPr>
          <p:cNvSpPr/>
          <p:nvPr/>
        </p:nvSpPr>
        <p:spPr>
          <a:xfrm rot="21366308">
            <a:off x="312549" y="1223934"/>
            <a:ext cx="3380832" cy="3647440"/>
          </a:xfrm>
          <a:prstGeom prst="wedgeRoundRectCallout">
            <a:avLst>
              <a:gd name="adj1" fmla="val 71122"/>
              <a:gd name="adj2" fmla="val -415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/>
              <a:t>„Naši dijaki so bili navdušeni nad urami, še zlasti jim je bilo všeč sproščeno vzdušje, izbor haikujev in fotografije ter to, da so lahko sodelovali pri branju.“</a:t>
            </a:r>
          </a:p>
          <a:p>
            <a:r>
              <a:rPr lang="sl-SI" dirty="0"/>
              <a:t>(Suzana, profesorica slovenščine)</a:t>
            </a:r>
          </a:p>
        </p:txBody>
      </p:sp>
      <p:sp>
        <p:nvSpPr>
          <p:cNvPr id="6" name="Oblaček govora: pravokotnik z zaobljenimi vogali 5">
            <a:extLst>
              <a:ext uri="{FF2B5EF4-FFF2-40B4-BE49-F238E27FC236}">
                <a16:creationId xmlns:a16="http://schemas.microsoft.com/office/drawing/2014/main" id="{A16BD512-3E24-43F2-96BC-975EB23D30AA}"/>
              </a:ext>
            </a:extLst>
          </p:cNvPr>
          <p:cNvSpPr/>
          <p:nvPr/>
        </p:nvSpPr>
        <p:spPr>
          <a:xfrm>
            <a:off x="5405372" y="1078862"/>
            <a:ext cx="3343092" cy="2448271"/>
          </a:xfrm>
          <a:prstGeom prst="wedgeRoundRectCallout">
            <a:avLst>
              <a:gd name="adj1" fmla="val -59321"/>
              <a:gd name="adj2" fmla="val 329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/>
              <a:t>„Odlika vaših predstavitev je prepričljivost, pristen odnos do otrok in obvladanje teme.“</a:t>
            </a:r>
          </a:p>
          <a:p>
            <a:r>
              <a:rPr lang="sl-SI" dirty="0"/>
              <a:t>(Jelka, ravnateljica osnovne šole)</a:t>
            </a:r>
          </a:p>
        </p:txBody>
      </p:sp>
      <p:sp>
        <p:nvSpPr>
          <p:cNvPr id="7" name="Oblaček govora: pravokotnik z zaobljenimi vogali 6">
            <a:extLst>
              <a:ext uri="{FF2B5EF4-FFF2-40B4-BE49-F238E27FC236}">
                <a16:creationId xmlns:a16="http://schemas.microsoft.com/office/drawing/2014/main" id="{FB54853B-26AB-4283-92B4-FACF066E8028}"/>
              </a:ext>
            </a:extLst>
          </p:cNvPr>
          <p:cNvSpPr/>
          <p:nvPr/>
        </p:nvSpPr>
        <p:spPr>
          <a:xfrm>
            <a:off x="745453" y="5259680"/>
            <a:ext cx="7653094" cy="1401614"/>
          </a:xfrm>
          <a:prstGeom prst="wedgeRoundRectCallout">
            <a:avLst>
              <a:gd name="adj1" fmla="val -56850"/>
              <a:gd name="adj2" fmla="val 106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„Na včerajšnji uri branja citatov Phila </a:t>
            </a:r>
            <a:r>
              <a:rPr lang="sl-SI" sz="2400" dirty="0" err="1"/>
              <a:t>Bosmansa</a:t>
            </a:r>
            <a:r>
              <a:rPr lang="sl-SI" sz="2400" dirty="0"/>
              <a:t> in odlično izbranih fotografijah sem res užival. Začutil sem novo energijo, ki je iz minute v minuto polnila mojo dušo …“</a:t>
            </a:r>
          </a:p>
          <a:p>
            <a:pPr algn="ctr"/>
            <a:r>
              <a:rPr lang="sl-SI" dirty="0"/>
              <a:t>(Aljoša, obiskovalec knjižnice)</a:t>
            </a:r>
          </a:p>
        </p:txBody>
      </p:sp>
    </p:spTree>
    <p:extLst>
      <p:ext uri="{BB962C8B-B14F-4D97-AF65-F5344CB8AC3E}">
        <p14:creationId xmlns:p14="http://schemas.microsoft.com/office/powerpoint/2010/main" val="36971278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B78030F-2338-4DB8-8E06-8ED8ACE71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7" y="3442692"/>
            <a:ext cx="2227920" cy="3429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68C2220-19DC-4C6C-B0D1-B77ED72C2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43" y="3090001"/>
            <a:ext cx="1900225" cy="380588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E8E1BA1-3D56-4E46-A39C-D4FC84B434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868" y="3090001"/>
            <a:ext cx="1900225" cy="380588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BAD48D1-F6D2-4ADB-90DE-501E6EF6B5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17" y="3078412"/>
            <a:ext cx="1900226" cy="380588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FAE4DA9-38DE-4F09-8833-EE6AE1C8D8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7759">
            <a:off x="6645136" y="99185"/>
            <a:ext cx="2401068" cy="165582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067B198-F154-4052-BF0C-FAD7319C87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0157">
            <a:off x="88692" y="1878706"/>
            <a:ext cx="2401068" cy="165582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A98063A5-909C-4275-9A29-388214CF82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450">
            <a:off x="1948968" y="1776826"/>
            <a:ext cx="2401069" cy="1655821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BFE6BF3B-B881-47D1-8BE8-F30CE286043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426">
            <a:off x="3113141" y="1637721"/>
            <a:ext cx="2368827" cy="1676263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9447BB48-D886-4A7C-9378-52B22E08849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4553">
            <a:off x="94418" y="180995"/>
            <a:ext cx="2401071" cy="1655822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DA7206D5-9E51-4DBC-82EC-A98FBDA90F5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3320">
            <a:off x="4878139" y="1427381"/>
            <a:ext cx="2401070" cy="171690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85734221-325C-49B8-906C-959D9225F21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1443">
            <a:off x="6648705" y="1519511"/>
            <a:ext cx="2392994" cy="1660974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5A8278-4E9F-4EBC-832A-FC1CEDC0A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950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00"/>
              </a:spcBef>
              <a:buNone/>
            </a:pPr>
            <a:endParaRPr lang="sl-SI" dirty="0">
              <a:solidFill>
                <a:schemeClr val="bg1"/>
              </a:solidFill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sl-SI" dirty="0">
              <a:solidFill>
                <a:schemeClr val="bg1"/>
              </a:solidFill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sl-SI" dirty="0">
              <a:solidFill>
                <a:schemeClr val="bg1"/>
              </a:solidFill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sl-SI" dirty="0">
              <a:solidFill>
                <a:schemeClr val="bg1"/>
              </a:solidFill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sl-SI" dirty="0">
              <a:solidFill>
                <a:schemeClr val="bg1"/>
              </a:solidFill>
            </a:endParaRPr>
          </a:p>
          <a:p>
            <a:pPr marL="0" indent="0" algn="ctr">
              <a:spcBef>
                <a:spcPts val="300"/>
              </a:spcBef>
              <a:buNone/>
            </a:pPr>
            <a:endParaRPr lang="sl-SI" sz="34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300"/>
              </a:spcBef>
              <a:buNone/>
            </a:pPr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želite še več, lahko naročite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koledarje in voščilnice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avtorskimi fotografijami in izbranimi verzi.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blaček govora: pravokotnik z zaobljenimi vogali 3">
            <a:extLst>
              <a:ext uri="{FF2B5EF4-FFF2-40B4-BE49-F238E27FC236}">
                <a16:creationId xmlns:a16="http://schemas.microsoft.com/office/drawing/2014/main" id="{C38AD8BD-61EE-4056-A326-28E6FA6C4D59}"/>
              </a:ext>
            </a:extLst>
          </p:cNvPr>
          <p:cNvSpPr/>
          <p:nvPr/>
        </p:nvSpPr>
        <p:spPr>
          <a:xfrm>
            <a:off x="1817694" y="188640"/>
            <a:ext cx="5508612" cy="129614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/>
              <a:t>„Poglejmo še enkrat!“</a:t>
            </a:r>
            <a:br>
              <a:rPr lang="sl-SI" dirty="0"/>
            </a:br>
            <a:r>
              <a:rPr lang="sl-SI" dirty="0"/>
              <a:t>(Matic, učenec 1. razreda)</a:t>
            </a:r>
          </a:p>
        </p:txBody>
      </p:sp>
    </p:spTree>
    <p:extLst>
      <p:ext uri="{BB962C8B-B14F-4D97-AF65-F5344CB8AC3E}">
        <p14:creationId xmlns:p14="http://schemas.microsoft.com/office/powerpoint/2010/main" val="10141028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53A2326A-A002-482C-B22C-82313F0E85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00296" cy="6912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27CC193-62F8-41BD-9EDD-0154D2F0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48" y="273527"/>
            <a:ext cx="8229600" cy="11430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ZGODBE NA POTI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9E34A7F-AAFB-4BD7-A182-4CECB5ED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9479" y="1438534"/>
            <a:ext cx="3194489" cy="4798778"/>
          </a:xfrm>
          <a:solidFill>
            <a:srgbClr val="94B6D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bg1"/>
                </a:solidFill>
              </a:rPr>
              <a:t>Dopolnijo </a:t>
            </a:r>
            <a:br>
              <a:rPr lang="sl-SI" sz="2800" b="1" dirty="0">
                <a:solidFill>
                  <a:schemeClr val="bg1"/>
                </a:solidFill>
              </a:rPr>
            </a:br>
            <a:r>
              <a:rPr lang="sl-SI" sz="2800" b="1" dirty="0">
                <a:solidFill>
                  <a:schemeClr val="bg1"/>
                </a:solidFill>
              </a:rPr>
              <a:t>in popestrijo</a:t>
            </a:r>
          </a:p>
          <a:p>
            <a:pPr marL="0" indent="0">
              <a:buNone/>
            </a:pPr>
            <a:endParaRPr lang="sl-SI" sz="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sz="2800" dirty="0">
                <a:solidFill>
                  <a:srgbClr val="FFFF00"/>
                </a:solidFill>
              </a:rPr>
              <a:t>pouk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FFFF00"/>
                </a:solidFill>
              </a:rPr>
              <a:t>interesne dejavnosti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FFFF00"/>
                </a:solidFill>
              </a:rPr>
              <a:t>kulturne dneve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FFFF00"/>
                </a:solidFill>
              </a:rPr>
              <a:t>prireditve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FFFF00"/>
                </a:solidFill>
              </a:rPr>
              <a:t>delavnice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FFFF00"/>
                </a:solidFill>
              </a:rPr>
              <a:t>začetek ali zaključek bralne značke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7ACE5E4-65F2-48D5-BCD8-9D6CCC52F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4530" y="1390370"/>
            <a:ext cx="2009327" cy="2650814"/>
          </a:xfrm>
          <a:solidFill>
            <a:srgbClr val="94B6D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bg1"/>
                </a:solidFill>
              </a:rPr>
              <a:t>Potekajo v</a:t>
            </a:r>
          </a:p>
          <a:p>
            <a:pPr marL="0" indent="0">
              <a:buNone/>
            </a:pPr>
            <a:endParaRPr lang="sl-SI" sz="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sz="2800" dirty="0">
                <a:solidFill>
                  <a:srgbClr val="002060"/>
                </a:solidFill>
              </a:rPr>
              <a:t>učilnici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2060"/>
                </a:solidFill>
              </a:rPr>
              <a:t>knjižnici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2060"/>
                </a:solidFill>
              </a:rPr>
              <a:t>dvorani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2060"/>
                </a:solidFill>
              </a:rPr>
              <a:t>na prostem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8" name="Označba mesta vsebine 5">
            <a:extLst>
              <a:ext uri="{FF2B5EF4-FFF2-40B4-BE49-F238E27FC236}">
                <a16:creationId xmlns:a16="http://schemas.microsoft.com/office/drawing/2014/main" id="{2EBC52E1-EF2D-4969-A352-5E6BCD7D606B}"/>
              </a:ext>
            </a:extLst>
          </p:cNvPr>
          <p:cNvSpPr txBox="1">
            <a:spLocks/>
          </p:cNvSpPr>
          <p:nvPr/>
        </p:nvSpPr>
        <p:spPr>
          <a:xfrm>
            <a:off x="6156176" y="4221088"/>
            <a:ext cx="2745466" cy="2304256"/>
          </a:xfrm>
          <a:prstGeom prst="rect">
            <a:avLst/>
          </a:prstGeom>
          <a:solidFill>
            <a:srgbClr val="94B6D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800" b="1" dirty="0">
                <a:solidFill>
                  <a:schemeClr val="bg1"/>
                </a:solidFill>
              </a:rPr>
              <a:t>Trajajo</a:t>
            </a:r>
          </a:p>
          <a:p>
            <a:pPr marL="0" indent="0">
              <a:buNone/>
            </a:pPr>
            <a:endParaRPr lang="sl-SI" sz="800" dirty="0"/>
          </a:p>
          <a:p>
            <a:pPr marL="0" indent="0">
              <a:buNone/>
            </a:pPr>
            <a:r>
              <a:rPr lang="sl-SI" sz="2800" dirty="0"/>
              <a:t>eno šolsko uro</a:t>
            </a:r>
          </a:p>
          <a:p>
            <a:pPr marL="0" indent="0">
              <a:buNone/>
            </a:pPr>
            <a:r>
              <a:rPr lang="sl-SI" sz="2800" dirty="0"/>
              <a:t>dve uri ali več, </a:t>
            </a:r>
            <a:br>
              <a:rPr lang="sl-SI" sz="2800" dirty="0"/>
            </a:br>
            <a:r>
              <a:rPr lang="sl-SI" sz="2800" dirty="0"/>
              <a:t>če sledi delavnica </a:t>
            </a:r>
          </a:p>
        </p:txBody>
      </p:sp>
    </p:spTree>
    <p:extLst>
      <p:ext uri="{BB962C8B-B14F-4D97-AF65-F5344CB8AC3E}">
        <p14:creationId xmlns:p14="http://schemas.microsoft.com/office/powerpoint/2010/main" val="41388098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281DEA8-5DDF-4DB1-B5D0-7AA54FF7EC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0" t="8517" r="-351" b="-4113"/>
          <a:stretch/>
        </p:blipFill>
        <p:spPr>
          <a:xfrm>
            <a:off x="-503032" y="0"/>
            <a:ext cx="9755552" cy="7173416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785CE5-98BF-4B66-9FFC-D6B7196E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228" y="1988840"/>
            <a:ext cx="5027681" cy="3744416"/>
          </a:xfrm>
          <a:solidFill>
            <a:srgbClr val="BFD3E4"/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sl-SI" sz="100" dirty="0">
              <a:solidFill>
                <a:schemeClr val="bg1"/>
              </a:solidFill>
            </a:endParaRPr>
          </a:p>
          <a:p>
            <a:pPr marL="0" lvl="0" indent="0" algn="ctr">
              <a:buNone/>
              <a:defRPr/>
            </a:pPr>
            <a:r>
              <a:rPr lang="sl-SI" sz="3600" b="1" dirty="0">
                <a:solidFill>
                  <a:schemeClr val="bg1"/>
                </a:solidFill>
              </a:rPr>
              <a:t>Za dodatne informacije, </a:t>
            </a:r>
          </a:p>
          <a:p>
            <a:pPr marL="0" lvl="0" indent="0" algn="ctr">
              <a:buNone/>
              <a:defRPr/>
            </a:pPr>
            <a:r>
              <a:rPr lang="sl-SI" sz="3600" b="1" dirty="0">
                <a:solidFill>
                  <a:schemeClr val="bg1"/>
                </a:solidFill>
              </a:rPr>
              <a:t> seznam </a:t>
            </a:r>
          </a:p>
          <a:p>
            <a:pPr marL="0" lvl="0" indent="0" algn="ctr">
              <a:buNone/>
              <a:defRPr/>
            </a:pPr>
            <a:r>
              <a:rPr lang="sl-SI" sz="3600" b="1" dirty="0">
                <a:solidFill>
                  <a:schemeClr val="bg1"/>
                </a:solidFill>
              </a:rPr>
              <a:t>  in povzetke tem:</a:t>
            </a:r>
            <a:endParaRPr lang="sl-SI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l-SI" sz="3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l-SI" sz="4100" dirty="0">
                <a:solidFill>
                  <a:schemeClr val="bg1"/>
                </a:solidFill>
              </a:rPr>
              <a:t>Mira Grahek</a:t>
            </a:r>
          </a:p>
          <a:p>
            <a:pPr marL="0" indent="0" algn="ctr">
              <a:buNone/>
            </a:pPr>
            <a:r>
              <a:rPr lang="sl-SI" sz="4100" dirty="0">
                <a:solidFill>
                  <a:schemeClr val="bg1"/>
                </a:solidFill>
              </a:rPr>
              <a:t>040 625 171</a:t>
            </a:r>
          </a:p>
          <a:p>
            <a:pPr marL="0" indent="0" algn="ctr">
              <a:buNone/>
            </a:pPr>
            <a:r>
              <a:rPr lang="sl-SI" sz="4100" dirty="0" err="1">
                <a:solidFill>
                  <a:schemeClr val="bg1"/>
                </a:solidFill>
              </a:rPr>
              <a:t>miragrahek@hotmail.com</a:t>
            </a:r>
            <a:endParaRPr lang="sl-SI" sz="4100" dirty="0">
              <a:solidFill>
                <a:schemeClr val="bg1"/>
              </a:solidFill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B27CC193-62F8-41BD-9EDD-0154D2F0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6" y="274638"/>
            <a:ext cx="8686800" cy="11430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ZGODBE NA POTI</a:t>
            </a:r>
          </a:p>
        </p:txBody>
      </p:sp>
    </p:spTree>
    <p:extLst>
      <p:ext uri="{BB962C8B-B14F-4D97-AF65-F5344CB8AC3E}">
        <p14:creationId xmlns:p14="http://schemas.microsoft.com/office/powerpoint/2010/main" val="11815553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ova tema">
  <a:themeElements>
    <a:clrScheme name="Sredinsk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</TotalTime>
  <Words>616</Words>
  <Application>Microsoft Office PowerPoint</Application>
  <PresentationFormat>Diaprojekcija na zaslonu (4:3)</PresentationFormat>
  <Paragraphs>117</Paragraphs>
  <Slides>10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Cooper Black</vt:lpstr>
      <vt:lpstr>MV Boli</vt:lpstr>
      <vt:lpstr>Officeova tema</vt:lpstr>
      <vt:lpstr>       ZGODBE NA POTI     Kulturno-umetnostne dejavnosti   Avtorica in izvajalka:  Mira Grahek </vt:lpstr>
      <vt:lpstr>Zakaj so ZGODBE NA POTI nekaj posebnega?</vt:lpstr>
      <vt:lpstr>Katere vsebine so najbolj priljubljene pri poslušalcih?</vt:lpstr>
      <vt:lpstr>Katere vsebine so najbolj priljubljene pri poslušalcih?</vt:lpstr>
      <vt:lpstr>Kakšni so odzivi poslušalcev?</vt:lpstr>
      <vt:lpstr>Kakšni so odzivi poslušalcev?</vt:lpstr>
      <vt:lpstr>PowerPointova predstavitev</vt:lpstr>
      <vt:lpstr>ZGODBE NA POTI</vt:lpstr>
      <vt:lpstr> ZGODBE NA POTI</vt:lpstr>
      <vt:lpstr>PowerPointova predstavitev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Mira</dc:creator>
  <cp:lastModifiedBy>Mira Grahek</cp:lastModifiedBy>
  <cp:revision>445</cp:revision>
  <dcterms:created xsi:type="dcterms:W3CDTF">2011-10-18T09:04:44Z</dcterms:created>
  <dcterms:modified xsi:type="dcterms:W3CDTF">2025-05-11T19:17:44Z</dcterms:modified>
</cp:coreProperties>
</file>