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58" r:id="rId5"/>
    <p:sldId id="260" r:id="rId6"/>
    <p:sldId id="259" r:id="rId7"/>
    <p:sldId id="266" r:id="rId8"/>
    <p:sldId id="269" r:id="rId9"/>
    <p:sldId id="271" r:id="rId10"/>
    <p:sldId id="270" r:id="rId11"/>
    <p:sldId id="261" r:id="rId12"/>
    <p:sldId id="263" r:id="rId13"/>
    <p:sldId id="265" r:id="rId14"/>
    <p:sldId id="267" r:id="rId15"/>
    <p:sldId id="268" r:id="rId16"/>
    <p:sldId id="274" r:id="rId17"/>
    <p:sldId id="275" r:id="rId18"/>
    <p:sldId id="276" r:id="rId19"/>
    <p:sldId id="277" r:id="rId20"/>
    <p:sldId id="272" r:id="rId21"/>
    <p:sldId id="273" r:id="rId22"/>
    <p:sldId id="278" r:id="rId2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347BC8-B1AB-4F76-9017-582694715BC2}" v="400" dt="2022-02-28T14:57:25.392"/>
    <p1510:client id="{2A87AA3C-671F-0AE3-30AA-460198A23201}" v="1" dt="2022-02-25T12:09:57.362"/>
    <p1510:client id="{2D855711-264E-4788-ACC5-9C1A2E821D1E}" v="10" dt="2022-02-23T15:29:16.091"/>
    <p1510:client id="{3B78C30D-6324-CCA4-DCFB-57E33D709BD2}" v="114" dt="2022-03-02T11:19:22.405"/>
    <p1510:client id="{69FB1FF6-A24C-B7BB-C66B-2026317C9C80}" v="15" dt="2022-02-28T15:00:41.666"/>
    <p1510:client id="{7BF16CC7-8E8B-FED1-25F0-21243C609F2B}" v="49" dt="2022-03-01T13:40:02.907"/>
    <p1510:client id="{855CFAC8-440C-7FF8-4DA1-D0BD37C9507E}" v="43" dt="2022-03-01T12:57:08.448"/>
    <p1510:client id="{9F362D73-F93E-44E4-3117-3569DD08F578}" v="519" dt="2022-02-25T13:40:42.479"/>
    <p1510:client id="{A6079C99-4A9D-8615-E1A3-6F3C50F28982}" v="314" dt="2022-02-28T07:36:43.497"/>
    <p1510:client id="{B502FCA0-031A-9487-5D1E-39FA37B66EAD}" v="235" dt="2022-02-28T09:39:28.936"/>
    <p1510:client id="{CFE9586F-B376-227E-807C-448EE28A2991}" v="157" dt="2022-02-28T14:40:05.250"/>
    <p1510:client id="{EFDCCEB2-B725-39AC-0A4F-B12FC22A2AA0}" v="40" dt="2022-03-01T19:31:47.899"/>
    <p1510:client id="{F796BD1C-361B-8E6A-82C2-B50D4DB8911D}" v="233" dt="2022-02-28T10:07:56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58038-2443-41C4-8A82-4226CFA90C7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447C99C-647B-4C43-85F9-79667714F250}">
      <dgm:prSet/>
      <dgm:spPr/>
      <dgm:t>
        <a:bodyPr/>
        <a:lstStyle/>
        <a:p>
          <a:r>
            <a:rPr lang="sl-SI"/>
            <a:t>Proces evalvacije se začne s PROBLEMOM …</a:t>
          </a:r>
          <a:endParaRPr lang="en-US"/>
        </a:p>
      </dgm:t>
    </dgm:pt>
    <dgm:pt modelId="{25C86308-FFE2-4367-AF1D-5504EFD88AA6}" type="parTrans" cxnId="{3DFCE416-2B9B-48C2-BED4-4BE59AC7CDF8}">
      <dgm:prSet/>
      <dgm:spPr/>
      <dgm:t>
        <a:bodyPr/>
        <a:lstStyle/>
        <a:p>
          <a:endParaRPr lang="en-US"/>
        </a:p>
      </dgm:t>
    </dgm:pt>
    <dgm:pt modelId="{3A633C70-6A4B-4A7E-B95C-1737F803F01C}" type="sibTrans" cxnId="{3DFCE416-2B9B-48C2-BED4-4BE59AC7CDF8}">
      <dgm:prSet/>
      <dgm:spPr/>
      <dgm:t>
        <a:bodyPr/>
        <a:lstStyle/>
        <a:p>
          <a:endParaRPr lang="en-US"/>
        </a:p>
      </dgm:t>
    </dgm:pt>
    <dgm:pt modelId="{7EB016A7-7C8C-4B0F-AD87-4199D2B31C6A}">
      <dgm:prSet/>
      <dgm:spPr/>
      <dgm:t>
        <a:bodyPr/>
        <a:lstStyle/>
        <a:p>
          <a:r>
            <a:rPr lang="sl-SI"/>
            <a:t>.. nadaljuje z RAZISKAVO …</a:t>
          </a:r>
          <a:endParaRPr lang="en-US"/>
        </a:p>
      </dgm:t>
    </dgm:pt>
    <dgm:pt modelId="{3B3CCD3A-CCE4-4A0A-BBA0-F15943473F98}" type="parTrans" cxnId="{A6131913-9C99-4BE9-81D2-DDECEF8D1179}">
      <dgm:prSet/>
      <dgm:spPr/>
      <dgm:t>
        <a:bodyPr/>
        <a:lstStyle/>
        <a:p>
          <a:endParaRPr lang="en-US"/>
        </a:p>
      </dgm:t>
    </dgm:pt>
    <dgm:pt modelId="{D147F5C8-5D57-4908-92C5-5C4C57B89DF8}" type="sibTrans" cxnId="{A6131913-9C99-4BE9-81D2-DDECEF8D1179}">
      <dgm:prSet/>
      <dgm:spPr/>
      <dgm:t>
        <a:bodyPr/>
        <a:lstStyle/>
        <a:p>
          <a:endParaRPr lang="en-US"/>
        </a:p>
      </dgm:t>
    </dgm:pt>
    <dgm:pt modelId="{35E2E655-2B40-4598-9A6A-81F65900D95A}">
      <dgm:prSet/>
      <dgm:spPr/>
      <dgm:t>
        <a:bodyPr/>
        <a:lstStyle/>
        <a:p>
          <a:r>
            <a:rPr lang="sl-SI"/>
            <a:t>… nato naredimo KRITIČNO ANALIZO …</a:t>
          </a:r>
          <a:endParaRPr lang="en-US"/>
        </a:p>
      </dgm:t>
    </dgm:pt>
    <dgm:pt modelId="{F2C6C3AA-02C0-42C6-9B36-E00F5EB563D0}" type="parTrans" cxnId="{F88D3C92-BF91-422E-AFE7-7E3B44CD581B}">
      <dgm:prSet/>
      <dgm:spPr/>
      <dgm:t>
        <a:bodyPr/>
        <a:lstStyle/>
        <a:p>
          <a:endParaRPr lang="en-US"/>
        </a:p>
      </dgm:t>
    </dgm:pt>
    <dgm:pt modelId="{E8EF8845-260C-4057-9FDF-85C47130D24C}" type="sibTrans" cxnId="{F88D3C92-BF91-422E-AFE7-7E3B44CD581B}">
      <dgm:prSet/>
      <dgm:spPr/>
      <dgm:t>
        <a:bodyPr/>
        <a:lstStyle/>
        <a:p>
          <a:endParaRPr lang="en-US"/>
        </a:p>
      </dgm:t>
    </dgm:pt>
    <dgm:pt modelId="{D1151AB0-866C-4E02-935E-76533BB401DE}">
      <dgm:prSet/>
      <dgm:spPr/>
      <dgm:t>
        <a:bodyPr/>
        <a:lstStyle/>
        <a:p>
          <a:r>
            <a:rPr lang="sl-SI"/>
            <a:t>… in zaključimo z NAČRTOM IZBOLJŠAVE …</a:t>
          </a:r>
          <a:endParaRPr lang="en-US"/>
        </a:p>
      </dgm:t>
    </dgm:pt>
    <dgm:pt modelId="{9D2EF7E2-0363-47D4-9017-4FB12D5CE61D}" type="parTrans" cxnId="{EAE386CD-A535-4AE9-BDAB-86145D2EA7FB}">
      <dgm:prSet/>
      <dgm:spPr/>
      <dgm:t>
        <a:bodyPr/>
        <a:lstStyle/>
        <a:p>
          <a:endParaRPr lang="en-US"/>
        </a:p>
      </dgm:t>
    </dgm:pt>
    <dgm:pt modelId="{0AB128D2-27BC-492B-941E-BBBCC8A4F6D5}" type="sibTrans" cxnId="{EAE386CD-A535-4AE9-BDAB-86145D2EA7FB}">
      <dgm:prSet/>
      <dgm:spPr/>
      <dgm:t>
        <a:bodyPr/>
        <a:lstStyle/>
        <a:p>
          <a:endParaRPr lang="en-US"/>
        </a:p>
      </dgm:t>
    </dgm:pt>
    <dgm:pt modelId="{D8E3A0BA-94B9-494E-87B5-80F584AD036C}">
      <dgm:prSet/>
      <dgm:spPr/>
      <dgm:t>
        <a:bodyPr/>
        <a:lstStyle/>
        <a:p>
          <a:r>
            <a:rPr lang="sl-SI"/>
            <a:t>katerega uresničitev SPREMLJAMO</a:t>
          </a:r>
          <a:endParaRPr lang="en-US"/>
        </a:p>
      </dgm:t>
    </dgm:pt>
    <dgm:pt modelId="{1280DF47-AA9C-421A-A846-DC0C4B22F683}" type="parTrans" cxnId="{FBD7FD86-114E-4295-B053-A60363764AFC}">
      <dgm:prSet/>
      <dgm:spPr/>
      <dgm:t>
        <a:bodyPr/>
        <a:lstStyle/>
        <a:p>
          <a:endParaRPr lang="en-US"/>
        </a:p>
      </dgm:t>
    </dgm:pt>
    <dgm:pt modelId="{EFC7B634-B919-4AFC-A036-7D0D7CCB5D1F}" type="sibTrans" cxnId="{FBD7FD86-114E-4295-B053-A60363764AFC}">
      <dgm:prSet/>
      <dgm:spPr/>
      <dgm:t>
        <a:bodyPr/>
        <a:lstStyle/>
        <a:p>
          <a:endParaRPr lang="en-US"/>
        </a:p>
      </dgm:t>
    </dgm:pt>
    <dgm:pt modelId="{14FFA11E-AA79-49C9-A40C-F4E043737EA3}" type="pres">
      <dgm:prSet presAssocID="{B1558038-2443-41C4-8A82-4226CFA90C7C}" presName="vert0" presStyleCnt="0">
        <dgm:presLayoutVars>
          <dgm:dir/>
          <dgm:animOne val="branch"/>
          <dgm:animLvl val="lvl"/>
        </dgm:presLayoutVars>
      </dgm:prSet>
      <dgm:spPr/>
    </dgm:pt>
    <dgm:pt modelId="{C8E53D7D-F7A7-4F3C-92EA-A86A46D09EF0}" type="pres">
      <dgm:prSet presAssocID="{A447C99C-647B-4C43-85F9-79667714F250}" presName="thickLine" presStyleLbl="alignNode1" presStyleIdx="0" presStyleCnt="5"/>
      <dgm:spPr/>
    </dgm:pt>
    <dgm:pt modelId="{D3817717-F5FB-451A-9DA3-8501B9B9EAE1}" type="pres">
      <dgm:prSet presAssocID="{A447C99C-647B-4C43-85F9-79667714F250}" presName="horz1" presStyleCnt="0"/>
      <dgm:spPr/>
    </dgm:pt>
    <dgm:pt modelId="{FCD76A8E-B9AE-4AC1-AB9C-965AFDBE6CD0}" type="pres">
      <dgm:prSet presAssocID="{A447C99C-647B-4C43-85F9-79667714F250}" presName="tx1" presStyleLbl="revTx" presStyleIdx="0" presStyleCnt="5"/>
      <dgm:spPr/>
    </dgm:pt>
    <dgm:pt modelId="{8E948FA9-78FB-4AFA-8FBE-8AB642CEE2E8}" type="pres">
      <dgm:prSet presAssocID="{A447C99C-647B-4C43-85F9-79667714F250}" presName="vert1" presStyleCnt="0"/>
      <dgm:spPr/>
    </dgm:pt>
    <dgm:pt modelId="{977D74E5-9919-4037-81D6-6662322B79F5}" type="pres">
      <dgm:prSet presAssocID="{7EB016A7-7C8C-4B0F-AD87-4199D2B31C6A}" presName="thickLine" presStyleLbl="alignNode1" presStyleIdx="1" presStyleCnt="5"/>
      <dgm:spPr/>
    </dgm:pt>
    <dgm:pt modelId="{3C541248-9021-4294-948E-9BB08368AB32}" type="pres">
      <dgm:prSet presAssocID="{7EB016A7-7C8C-4B0F-AD87-4199D2B31C6A}" presName="horz1" presStyleCnt="0"/>
      <dgm:spPr/>
    </dgm:pt>
    <dgm:pt modelId="{806C207E-CAD1-4CBF-B54B-6DB5F6A68619}" type="pres">
      <dgm:prSet presAssocID="{7EB016A7-7C8C-4B0F-AD87-4199D2B31C6A}" presName="tx1" presStyleLbl="revTx" presStyleIdx="1" presStyleCnt="5"/>
      <dgm:spPr/>
    </dgm:pt>
    <dgm:pt modelId="{48F83472-E889-44DF-9146-89E338FE45C7}" type="pres">
      <dgm:prSet presAssocID="{7EB016A7-7C8C-4B0F-AD87-4199D2B31C6A}" presName="vert1" presStyleCnt="0"/>
      <dgm:spPr/>
    </dgm:pt>
    <dgm:pt modelId="{57114D6A-14D0-44A4-BCE7-3A4238278F94}" type="pres">
      <dgm:prSet presAssocID="{35E2E655-2B40-4598-9A6A-81F65900D95A}" presName="thickLine" presStyleLbl="alignNode1" presStyleIdx="2" presStyleCnt="5"/>
      <dgm:spPr/>
    </dgm:pt>
    <dgm:pt modelId="{C320F7D9-29EF-43A2-870E-78BA2CF5F200}" type="pres">
      <dgm:prSet presAssocID="{35E2E655-2B40-4598-9A6A-81F65900D95A}" presName="horz1" presStyleCnt="0"/>
      <dgm:spPr/>
    </dgm:pt>
    <dgm:pt modelId="{A5327752-A1D2-4C7B-A281-7D9586310BD9}" type="pres">
      <dgm:prSet presAssocID="{35E2E655-2B40-4598-9A6A-81F65900D95A}" presName="tx1" presStyleLbl="revTx" presStyleIdx="2" presStyleCnt="5"/>
      <dgm:spPr/>
    </dgm:pt>
    <dgm:pt modelId="{F6E6D1AF-5802-4686-9B70-392DB2CC7BE4}" type="pres">
      <dgm:prSet presAssocID="{35E2E655-2B40-4598-9A6A-81F65900D95A}" presName="vert1" presStyleCnt="0"/>
      <dgm:spPr/>
    </dgm:pt>
    <dgm:pt modelId="{1052EAAA-93E5-4854-B72B-0E52C1E95140}" type="pres">
      <dgm:prSet presAssocID="{D1151AB0-866C-4E02-935E-76533BB401DE}" presName="thickLine" presStyleLbl="alignNode1" presStyleIdx="3" presStyleCnt="5"/>
      <dgm:spPr/>
    </dgm:pt>
    <dgm:pt modelId="{4F90B7D4-5911-4A85-849A-727D9901DA61}" type="pres">
      <dgm:prSet presAssocID="{D1151AB0-866C-4E02-935E-76533BB401DE}" presName="horz1" presStyleCnt="0"/>
      <dgm:spPr/>
    </dgm:pt>
    <dgm:pt modelId="{56D681DC-5551-4FE6-8D55-6B14DB185323}" type="pres">
      <dgm:prSet presAssocID="{D1151AB0-866C-4E02-935E-76533BB401DE}" presName="tx1" presStyleLbl="revTx" presStyleIdx="3" presStyleCnt="5"/>
      <dgm:spPr/>
    </dgm:pt>
    <dgm:pt modelId="{39E4C5E7-9BF7-477F-A375-BC4C6CAD9189}" type="pres">
      <dgm:prSet presAssocID="{D1151AB0-866C-4E02-935E-76533BB401DE}" presName="vert1" presStyleCnt="0"/>
      <dgm:spPr/>
    </dgm:pt>
    <dgm:pt modelId="{E7E216B4-55C3-4397-BB7D-C12F527F8554}" type="pres">
      <dgm:prSet presAssocID="{D8E3A0BA-94B9-494E-87B5-80F584AD036C}" presName="thickLine" presStyleLbl="alignNode1" presStyleIdx="4" presStyleCnt="5"/>
      <dgm:spPr/>
    </dgm:pt>
    <dgm:pt modelId="{3A6C3985-14E2-4465-A02D-426EEA58B8DD}" type="pres">
      <dgm:prSet presAssocID="{D8E3A0BA-94B9-494E-87B5-80F584AD036C}" presName="horz1" presStyleCnt="0"/>
      <dgm:spPr/>
    </dgm:pt>
    <dgm:pt modelId="{EB6E292B-6904-4CF3-8121-4C721ACB035D}" type="pres">
      <dgm:prSet presAssocID="{D8E3A0BA-94B9-494E-87B5-80F584AD036C}" presName="tx1" presStyleLbl="revTx" presStyleIdx="4" presStyleCnt="5"/>
      <dgm:spPr/>
    </dgm:pt>
    <dgm:pt modelId="{99E4BDD1-F20D-4D95-BCA2-2B7E0A1C6F02}" type="pres">
      <dgm:prSet presAssocID="{D8E3A0BA-94B9-494E-87B5-80F584AD036C}" presName="vert1" presStyleCnt="0"/>
      <dgm:spPr/>
    </dgm:pt>
  </dgm:ptLst>
  <dgm:cxnLst>
    <dgm:cxn modelId="{635B8904-C28B-4133-BA40-047F6C6FCD3D}" type="presOf" srcId="{B1558038-2443-41C4-8A82-4226CFA90C7C}" destId="{14FFA11E-AA79-49C9-A40C-F4E043737EA3}" srcOrd="0" destOrd="0" presId="urn:microsoft.com/office/officeart/2008/layout/LinedList"/>
    <dgm:cxn modelId="{A6131913-9C99-4BE9-81D2-DDECEF8D1179}" srcId="{B1558038-2443-41C4-8A82-4226CFA90C7C}" destId="{7EB016A7-7C8C-4B0F-AD87-4199D2B31C6A}" srcOrd="1" destOrd="0" parTransId="{3B3CCD3A-CCE4-4A0A-BBA0-F15943473F98}" sibTransId="{D147F5C8-5D57-4908-92C5-5C4C57B89DF8}"/>
    <dgm:cxn modelId="{3DFCE416-2B9B-48C2-BED4-4BE59AC7CDF8}" srcId="{B1558038-2443-41C4-8A82-4226CFA90C7C}" destId="{A447C99C-647B-4C43-85F9-79667714F250}" srcOrd="0" destOrd="0" parTransId="{25C86308-FFE2-4367-AF1D-5504EFD88AA6}" sibTransId="{3A633C70-6A4B-4A7E-B95C-1737F803F01C}"/>
    <dgm:cxn modelId="{9F4FCC6E-4669-4201-8DAE-826C62BB4BCC}" type="presOf" srcId="{A447C99C-647B-4C43-85F9-79667714F250}" destId="{FCD76A8E-B9AE-4AC1-AB9C-965AFDBE6CD0}" srcOrd="0" destOrd="0" presId="urn:microsoft.com/office/officeart/2008/layout/LinedList"/>
    <dgm:cxn modelId="{74785A7B-CCF5-49F4-9A38-06F632214E38}" type="presOf" srcId="{7EB016A7-7C8C-4B0F-AD87-4199D2B31C6A}" destId="{806C207E-CAD1-4CBF-B54B-6DB5F6A68619}" srcOrd="0" destOrd="0" presId="urn:microsoft.com/office/officeart/2008/layout/LinedList"/>
    <dgm:cxn modelId="{58FF0181-367B-4B75-8A03-3359DB9A4A45}" type="presOf" srcId="{D8E3A0BA-94B9-494E-87B5-80F584AD036C}" destId="{EB6E292B-6904-4CF3-8121-4C721ACB035D}" srcOrd="0" destOrd="0" presId="urn:microsoft.com/office/officeart/2008/layout/LinedList"/>
    <dgm:cxn modelId="{FBD7FD86-114E-4295-B053-A60363764AFC}" srcId="{B1558038-2443-41C4-8A82-4226CFA90C7C}" destId="{D8E3A0BA-94B9-494E-87B5-80F584AD036C}" srcOrd="4" destOrd="0" parTransId="{1280DF47-AA9C-421A-A846-DC0C4B22F683}" sibTransId="{EFC7B634-B919-4AFC-A036-7D0D7CCB5D1F}"/>
    <dgm:cxn modelId="{F88D3C92-BF91-422E-AFE7-7E3B44CD581B}" srcId="{B1558038-2443-41C4-8A82-4226CFA90C7C}" destId="{35E2E655-2B40-4598-9A6A-81F65900D95A}" srcOrd="2" destOrd="0" parTransId="{F2C6C3AA-02C0-42C6-9B36-E00F5EB563D0}" sibTransId="{E8EF8845-260C-4057-9FDF-85C47130D24C}"/>
    <dgm:cxn modelId="{46EBD098-255B-4F91-A694-E2DD14CB8DB4}" type="presOf" srcId="{D1151AB0-866C-4E02-935E-76533BB401DE}" destId="{56D681DC-5551-4FE6-8D55-6B14DB185323}" srcOrd="0" destOrd="0" presId="urn:microsoft.com/office/officeart/2008/layout/LinedList"/>
    <dgm:cxn modelId="{D09239AE-2B36-4F5E-90A8-2727A3AAC973}" type="presOf" srcId="{35E2E655-2B40-4598-9A6A-81F65900D95A}" destId="{A5327752-A1D2-4C7B-A281-7D9586310BD9}" srcOrd="0" destOrd="0" presId="urn:microsoft.com/office/officeart/2008/layout/LinedList"/>
    <dgm:cxn modelId="{EAE386CD-A535-4AE9-BDAB-86145D2EA7FB}" srcId="{B1558038-2443-41C4-8A82-4226CFA90C7C}" destId="{D1151AB0-866C-4E02-935E-76533BB401DE}" srcOrd="3" destOrd="0" parTransId="{9D2EF7E2-0363-47D4-9017-4FB12D5CE61D}" sibTransId="{0AB128D2-27BC-492B-941E-BBBCC8A4F6D5}"/>
    <dgm:cxn modelId="{5D6E8A6F-6C82-404A-ADAB-57733AEADC0A}" type="presParOf" srcId="{14FFA11E-AA79-49C9-A40C-F4E043737EA3}" destId="{C8E53D7D-F7A7-4F3C-92EA-A86A46D09EF0}" srcOrd="0" destOrd="0" presId="urn:microsoft.com/office/officeart/2008/layout/LinedList"/>
    <dgm:cxn modelId="{0007D283-884E-473C-B51D-3F404F163AEF}" type="presParOf" srcId="{14FFA11E-AA79-49C9-A40C-F4E043737EA3}" destId="{D3817717-F5FB-451A-9DA3-8501B9B9EAE1}" srcOrd="1" destOrd="0" presId="urn:microsoft.com/office/officeart/2008/layout/LinedList"/>
    <dgm:cxn modelId="{3DB64C80-B0BC-453E-A211-56A2834265F5}" type="presParOf" srcId="{D3817717-F5FB-451A-9DA3-8501B9B9EAE1}" destId="{FCD76A8E-B9AE-4AC1-AB9C-965AFDBE6CD0}" srcOrd="0" destOrd="0" presId="urn:microsoft.com/office/officeart/2008/layout/LinedList"/>
    <dgm:cxn modelId="{2AF521F5-6F2D-4E3C-8D75-4602EF4C91B7}" type="presParOf" srcId="{D3817717-F5FB-451A-9DA3-8501B9B9EAE1}" destId="{8E948FA9-78FB-4AFA-8FBE-8AB642CEE2E8}" srcOrd="1" destOrd="0" presId="urn:microsoft.com/office/officeart/2008/layout/LinedList"/>
    <dgm:cxn modelId="{992E9A3F-269A-422B-8136-3985A1334105}" type="presParOf" srcId="{14FFA11E-AA79-49C9-A40C-F4E043737EA3}" destId="{977D74E5-9919-4037-81D6-6662322B79F5}" srcOrd="2" destOrd="0" presId="urn:microsoft.com/office/officeart/2008/layout/LinedList"/>
    <dgm:cxn modelId="{CC94564F-0DF1-4A07-89A3-B8DAB9862772}" type="presParOf" srcId="{14FFA11E-AA79-49C9-A40C-F4E043737EA3}" destId="{3C541248-9021-4294-948E-9BB08368AB32}" srcOrd="3" destOrd="0" presId="urn:microsoft.com/office/officeart/2008/layout/LinedList"/>
    <dgm:cxn modelId="{2A46A862-0B2D-452F-B3D7-515D9DF26E38}" type="presParOf" srcId="{3C541248-9021-4294-948E-9BB08368AB32}" destId="{806C207E-CAD1-4CBF-B54B-6DB5F6A68619}" srcOrd="0" destOrd="0" presId="urn:microsoft.com/office/officeart/2008/layout/LinedList"/>
    <dgm:cxn modelId="{5B9AF813-BB5D-4929-8FE1-7C7A26344070}" type="presParOf" srcId="{3C541248-9021-4294-948E-9BB08368AB32}" destId="{48F83472-E889-44DF-9146-89E338FE45C7}" srcOrd="1" destOrd="0" presId="urn:microsoft.com/office/officeart/2008/layout/LinedList"/>
    <dgm:cxn modelId="{B8CE3B81-07DA-4FEA-9C27-A15713D20826}" type="presParOf" srcId="{14FFA11E-AA79-49C9-A40C-F4E043737EA3}" destId="{57114D6A-14D0-44A4-BCE7-3A4238278F94}" srcOrd="4" destOrd="0" presId="urn:microsoft.com/office/officeart/2008/layout/LinedList"/>
    <dgm:cxn modelId="{BCAAE2AD-5CA3-41ED-A44F-B0A9334E97A3}" type="presParOf" srcId="{14FFA11E-AA79-49C9-A40C-F4E043737EA3}" destId="{C320F7D9-29EF-43A2-870E-78BA2CF5F200}" srcOrd="5" destOrd="0" presId="urn:microsoft.com/office/officeart/2008/layout/LinedList"/>
    <dgm:cxn modelId="{820AAE89-2070-4240-9036-D85DC9CE647B}" type="presParOf" srcId="{C320F7D9-29EF-43A2-870E-78BA2CF5F200}" destId="{A5327752-A1D2-4C7B-A281-7D9586310BD9}" srcOrd="0" destOrd="0" presId="urn:microsoft.com/office/officeart/2008/layout/LinedList"/>
    <dgm:cxn modelId="{90467573-EB5B-410E-9FAF-D0C17AC2659D}" type="presParOf" srcId="{C320F7D9-29EF-43A2-870E-78BA2CF5F200}" destId="{F6E6D1AF-5802-4686-9B70-392DB2CC7BE4}" srcOrd="1" destOrd="0" presId="urn:microsoft.com/office/officeart/2008/layout/LinedList"/>
    <dgm:cxn modelId="{E3DF4D1F-2991-4AA3-8005-F631BDF8953D}" type="presParOf" srcId="{14FFA11E-AA79-49C9-A40C-F4E043737EA3}" destId="{1052EAAA-93E5-4854-B72B-0E52C1E95140}" srcOrd="6" destOrd="0" presId="urn:microsoft.com/office/officeart/2008/layout/LinedList"/>
    <dgm:cxn modelId="{5BE03F83-B1A1-45E5-B32C-647CC8CEF834}" type="presParOf" srcId="{14FFA11E-AA79-49C9-A40C-F4E043737EA3}" destId="{4F90B7D4-5911-4A85-849A-727D9901DA61}" srcOrd="7" destOrd="0" presId="urn:microsoft.com/office/officeart/2008/layout/LinedList"/>
    <dgm:cxn modelId="{324C361E-E8FD-4FA9-98D9-465B9887EE2A}" type="presParOf" srcId="{4F90B7D4-5911-4A85-849A-727D9901DA61}" destId="{56D681DC-5551-4FE6-8D55-6B14DB185323}" srcOrd="0" destOrd="0" presId="urn:microsoft.com/office/officeart/2008/layout/LinedList"/>
    <dgm:cxn modelId="{3E0687D6-F4CB-4C8A-85F9-CDEBE3BB7046}" type="presParOf" srcId="{4F90B7D4-5911-4A85-849A-727D9901DA61}" destId="{39E4C5E7-9BF7-477F-A375-BC4C6CAD9189}" srcOrd="1" destOrd="0" presId="urn:microsoft.com/office/officeart/2008/layout/LinedList"/>
    <dgm:cxn modelId="{E4EE6317-2403-41ED-8452-39BF315D0101}" type="presParOf" srcId="{14FFA11E-AA79-49C9-A40C-F4E043737EA3}" destId="{E7E216B4-55C3-4397-BB7D-C12F527F8554}" srcOrd="8" destOrd="0" presId="urn:microsoft.com/office/officeart/2008/layout/LinedList"/>
    <dgm:cxn modelId="{F9520D88-CEA2-4D6D-99A5-0FAB17290683}" type="presParOf" srcId="{14FFA11E-AA79-49C9-A40C-F4E043737EA3}" destId="{3A6C3985-14E2-4465-A02D-426EEA58B8DD}" srcOrd="9" destOrd="0" presId="urn:microsoft.com/office/officeart/2008/layout/LinedList"/>
    <dgm:cxn modelId="{E2C45887-5E60-42DC-9D89-EBDA55DA59D5}" type="presParOf" srcId="{3A6C3985-14E2-4465-A02D-426EEA58B8DD}" destId="{EB6E292B-6904-4CF3-8121-4C721ACB035D}" srcOrd="0" destOrd="0" presId="urn:microsoft.com/office/officeart/2008/layout/LinedList"/>
    <dgm:cxn modelId="{6AD583DE-CA6B-4159-935A-F2C8759C1CD7}" type="presParOf" srcId="{3A6C3985-14E2-4465-A02D-426EEA58B8DD}" destId="{99E4BDD1-F20D-4D95-BCA2-2B7E0A1C6F0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2BBE2A-3F28-4DD5-8F54-79C3B62AA3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0BD3F6-3FA3-4D46-BEE3-B483C0BEAD77}">
      <dgm:prSet/>
      <dgm:spPr/>
      <dgm:t>
        <a:bodyPr/>
        <a:lstStyle/>
        <a:p>
          <a:r>
            <a:rPr lang="sl-SI" dirty="0"/>
            <a:t>ČAS - V SMISLU DOBREGA NAČRTOVANJA</a:t>
          </a:r>
          <a:endParaRPr lang="en-US" dirty="0"/>
        </a:p>
      </dgm:t>
    </dgm:pt>
    <dgm:pt modelId="{7DB97DD4-5496-4D11-BFFD-2466F1690100}" type="parTrans" cxnId="{60961DC8-64C3-45F5-901B-DD8A4D660E6A}">
      <dgm:prSet/>
      <dgm:spPr/>
      <dgm:t>
        <a:bodyPr/>
        <a:lstStyle/>
        <a:p>
          <a:endParaRPr lang="en-US"/>
        </a:p>
      </dgm:t>
    </dgm:pt>
    <dgm:pt modelId="{5AFC8094-9F1A-47B6-9847-F8D068F5DA4F}" type="sibTrans" cxnId="{60961DC8-64C3-45F5-901B-DD8A4D660E6A}">
      <dgm:prSet/>
      <dgm:spPr/>
      <dgm:t>
        <a:bodyPr/>
        <a:lstStyle/>
        <a:p>
          <a:endParaRPr lang="en-US"/>
        </a:p>
      </dgm:t>
    </dgm:pt>
    <dgm:pt modelId="{654445AA-2693-4FEA-83D7-D5E08D4B682B}">
      <dgm:prSet/>
      <dgm:spPr/>
      <dgm:t>
        <a:bodyPr/>
        <a:lstStyle/>
        <a:p>
          <a:r>
            <a:rPr lang="sl-SI" dirty="0"/>
            <a:t>POSTAVLJANJE PRIORITET</a:t>
          </a:r>
          <a:endParaRPr lang="en-US" dirty="0"/>
        </a:p>
      </dgm:t>
    </dgm:pt>
    <dgm:pt modelId="{7F9BC0A8-FF03-4C45-AE4E-E94E24E69046}" type="parTrans" cxnId="{9DB69080-9219-4B84-BD60-AA460C451EE3}">
      <dgm:prSet/>
      <dgm:spPr/>
      <dgm:t>
        <a:bodyPr/>
        <a:lstStyle/>
        <a:p>
          <a:endParaRPr lang="en-US"/>
        </a:p>
      </dgm:t>
    </dgm:pt>
    <dgm:pt modelId="{08280EDC-D27E-47A7-B0E4-7C3AC6408E1D}" type="sibTrans" cxnId="{9DB69080-9219-4B84-BD60-AA460C451EE3}">
      <dgm:prSet/>
      <dgm:spPr/>
      <dgm:t>
        <a:bodyPr/>
        <a:lstStyle/>
        <a:p>
          <a:endParaRPr lang="en-US"/>
        </a:p>
      </dgm:t>
    </dgm:pt>
    <dgm:pt modelId="{E8A1F17E-E9D6-4FAB-AF7D-38960577DACE}">
      <dgm:prSet/>
      <dgm:spPr/>
      <dgm:t>
        <a:bodyPr/>
        <a:lstStyle/>
        <a:p>
          <a:r>
            <a:rPr lang="sl-SI" dirty="0"/>
            <a:t>INFORMACIJA</a:t>
          </a:r>
          <a:endParaRPr lang="en-US" dirty="0"/>
        </a:p>
      </dgm:t>
    </dgm:pt>
    <dgm:pt modelId="{FE849CC0-9818-440F-8789-E274B6BF41B3}" type="parTrans" cxnId="{3E29BA31-913D-427B-B69A-F44C09ADC135}">
      <dgm:prSet/>
      <dgm:spPr/>
      <dgm:t>
        <a:bodyPr/>
        <a:lstStyle/>
        <a:p>
          <a:endParaRPr lang="en-US"/>
        </a:p>
      </dgm:t>
    </dgm:pt>
    <dgm:pt modelId="{50765B44-3743-410A-B54A-258F951F145D}" type="sibTrans" cxnId="{3E29BA31-913D-427B-B69A-F44C09ADC135}">
      <dgm:prSet/>
      <dgm:spPr/>
      <dgm:t>
        <a:bodyPr/>
        <a:lstStyle/>
        <a:p>
          <a:endParaRPr lang="en-US"/>
        </a:p>
      </dgm:t>
    </dgm:pt>
    <dgm:pt modelId="{FEE2C964-943E-4DBB-B3B0-8B5E6EBA58B4}">
      <dgm:prSet phldr="0"/>
      <dgm:spPr/>
      <dgm:t>
        <a:bodyPr/>
        <a:lstStyle/>
        <a:p>
          <a:pPr rtl="0"/>
          <a:r>
            <a:rPr lang="sl-SI" dirty="0">
              <a:latin typeface="Calibri Light" panose="020F0302020204030204"/>
            </a:rPr>
            <a:t>SKUPNO NAČRTOVANJE (zaposleni, deležniki, partnerji)</a:t>
          </a:r>
        </a:p>
      </dgm:t>
    </dgm:pt>
    <dgm:pt modelId="{D609509E-5117-451F-BCE9-1F7B6510FE18}" type="parTrans" cxnId="{F73CD8B0-E14A-461B-89CA-5BFB9847CEC1}">
      <dgm:prSet/>
      <dgm:spPr/>
    </dgm:pt>
    <dgm:pt modelId="{4375E3B7-6528-40E4-8BD1-9831988E1E67}" type="sibTrans" cxnId="{F73CD8B0-E14A-461B-89CA-5BFB9847CEC1}">
      <dgm:prSet/>
      <dgm:spPr/>
    </dgm:pt>
    <dgm:pt modelId="{D26116DF-E366-4BC7-A406-B132E5F53646}" type="pres">
      <dgm:prSet presAssocID="{832BBE2A-3F28-4DD5-8F54-79C3B62AA3AA}" presName="linear" presStyleCnt="0">
        <dgm:presLayoutVars>
          <dgm:animLvl val="lvl"/>
          <dgm:resizeHandles val="exact"/>
        </dgm:presLayoutVars>
      </dgm:prSet>
      <dgm:spPr/>
    </dgm:pt>
    <dgm:pt modelId="{CEEEA07F-908C-4605-BD40-E0E06AB6EC83}" type="pres">
      <dgm:prSet presAssocID="{B60BD3F6-3FA3-4D46-BEE3-B483C0BEAD7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831A0C0-B81D-46E0-8534-954B51F49A29}" type="pres">
      <dgm:prSet presAssocID="{5AFC8094-9F1A-47B6-9847-F8D068F5DA4F}" presName="spacer" presStyleCnt="0"/>
      <dgm:spPr/>
    </dgm:pt>
    <dgm:pt modelId="{AFA42ED4-3097-4A5E-BC31-0CFD8EFECA3D}" type="pres">
      <dgm:prSet presAssocID="{654445AA-2693-4FEA-83D7-D5E08D4B682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7710D03-DEEF-4F1C-9064-CFCA07911199}" type="pres">
      <dgm:prSet presAssocID="{08280EDC-D27E-47A7-B0E4-7C3AC6408E1D}" presName="spacer" presStyleCnt="0"/>
      <dgm:spPr/>
    </dgm:pt>
    <dgm:pt modelId="{6F5141A7-D29E-46E8-9C84-353BE579EAFC}" type="pres">
      <dgm:prSet presAssocID="{E8A1F17E-E9D6-4FAB-AF7D-38960577DAC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3477FE4-9DE3-4241-8B80-C435164D9A98}" type="pres">
      <dgm:prSet presAssocID="{50765B44-3743-410A-B54A-258F951F145D}" presName="spacer" presStyleCnt="0"/>
      <dgm:spPr/>
    </dgm:pt>
    <dgm:pt modelId="{9B157DC6-BA5D-4857-8D58-829BA33FEE0D}" type="pres">
      <dgm:prSet presAssocID="{FEE2C964-943E-4DBB-B3B0-8B5E6EBA58B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65A1A0E-C507-473D-85C1-E97D0CF29E5C}" type="presOf" srcId="{B60BD3F6-3FA3-4D46-BEE3-B483C0BEAD77}" destId="{CEEEA07F-908C-4605-BD40-E0E06AB6EC83}" srcOrd="0" destOrd="0" presId="urn:microsoft.com/office/officeart/2005/8/layout/vList2"/>
    <dgm:cxn modelId="{29C0C529-2FD3-48C2-AC23-32EADD40E133}" type="presOf" srcId="{832BBE2A-3F28-4DD5-8F54-79C3B62AA3AA}" destId="{D26116DF-E366-4BC7-A406-B132E5F53646}" srcOrd="0" destOrd="0" presId="urn:microsoft.com/office/officeart/2005/8/layout/vList2"/>
    <dgm:cxn modelId="{3E29BA31-913D-427B-B69A-F44C09ADC135}" srcId="{832BBE2A-3F28-4DD5-8F54-79C3B62AA3AA}" destId="{E8A1F17E-E9D6-4FAB-AF7D-38960577DACE}" srcOrd="2" destOrd="0" parTransId="{FE849CC0-9818-440F-8789-E274B6BF41B3}" sibTransId="{50765B44-3743-410A-B54A-258F951F145D}"/>
    <dgm:cxn modelId="{9DB69080-9219-4B84-BD60-AA460C451EE3}" srcId="{832BBE2A-3F28-4DD5-8F54-79C3B62AA3AA}" destId="{654445AA-2693-4FEA-83D7-D5E08D4B682B}" srcOrd="1" destOrd="0" parTransId="{7F9BC0A8-FF03-4C45-AE4E-E94E24E69046}" sibTransId="{08280EDC-D27E-47A7-B0E4-7C3AC6408E1D}"/>
    <dgm:cxn modelId="{F73CD8B0-E14A-461B-89CA-5BFB9847CEC1}" srcId="{832BBE2A-3F28-4DD5-8F54-79C3B62AA3AA}" destId="{FEE2C964-943E-4DBB-B3B0-8B5E6EBA58B4}" srcOrd="3" destOrd="0" parTransId="{D609509E-5117-451F-BCE9-1F7B6510FE18}" sibTransId="{4375E3B7-6528-40E4-8BD1-9831988E1E67}"/>
    <dgm:cxn modelId="{AF280EB4-694C-47BF-9D08-1A959F188EC0}" type="presOf" srcId="{FEE2C964-943E-4DBB-B3B0-8B5E6EBA58B4}" destId="{9B157DC6-BA5D-4857-8D58-829BA33FEE0D}" srcOrd="0" destOrd="0" presId="urn:microsoft.com/office/officeart/2005/8/layout/vList2"/>
    <dgm:cxn modelId="{60961DC8-64C3-45F5-901B-DD8A4D660E6A}" srcId="{832BBE2A-3F28-4DD5-8F54-79C3B62AA3AA}" destId="{B60BD3F6-3FA3-4D46-BEE3-B483C0BEAD77}" srcOrd="0" destOrd="0" parTransId="{7DB97DD4-5496-4D11-BFFD-2466F1690100}" sibTransId="{5AFC8094-9F1A-47B6-9847-F8D068F5DA4F}"/>
    <dgm:cxn modelId="{68FDA4D6-4CF1-46AB-B8ED-ADBFA1B022A7}" type="presOf" srcId="{654445AA-2693-4FEA-83D7-D5E08D4B682B}" destId="{AFA42ED4-3097-4A5E-BC31-0CFD8EFECA3D}" srcOrd="0" destOrd="0" presId="urn:microsoft.com/office/officeart/2005/8/layout/vList2"/>
    <dgm:cxn modelId="{506768D8-B4DC-4FBF-8002-C1A93524FE61}" type="presOf" srcId="{E8A1F17E-E9D6-4FAB-AF7D-38960577DACE}" destId="{6F5141A7-D29E-46E8-9C84-353BE579EAFC}" srcOrd="0" destOrd="0" presId="urn:microsoft.com/office/officeart/2005/8/layout/vList2"/>
    <dgm:cxn modelId="{468E4A27-7724-4D9E-9C11-80CBEA3CABE0}" type="presParOf" srcId="{D26116DF-E366-4BC7-A406-B132E5F53646}" destId="{CEEEA07F-908C-4605-BD40-E0E06AB6EC83}" srcOrd="0" destOrd="0" presId="urn:microsoft.com/office/officeart/2005/8/layout/vList2"/>
    <dgm:cxn modelId="{C70D9BB2-8090-466D-A657-2F8B44779136}" type="presParOf" srcId="{D26116DF-E366-4BC7-A406-B132E5F53646}" destId="{D831A0C0-B81D-46E0-8534-954B51F49A29}" srcOrd="1" destOrd="0" presId="urn:microsoft.com/office/officeart/2005/8/layout/vList2"/>
    <dgm:cxn modelId="{5C4AFADA-0F09-4DC7-8E53-6E932C746939}" type="presParOf" srcId="{D26116DF-E366-4BC7-A406-B132E5F53646}" destId="{AFA42ED4-3097-4A5E-BC31-0CFD8EFECA3D}" srcOrd="2" destOrd="0" presId="urn:microsoft.com/office/officeart/2005/8/layout/vList2"/>
    <dgm:cxn modelId="{529A0D71-AED6-479A-B781-E7B0E8D80F78}" type="presParOf" srcId="{D26116DF-E366-4BC7-A406-B132E5F53646}" destId="{F7710D03-DEEF-4F1C-9064-CFCA07911199}" srcOrd="3" destOrd="0" presId="urn:microsoft.com/office/officeart/2005/8/layout/vList2"/>
    <dgm:cxn modelId="{EDE8E51E-B911-4C80-8D9A-185F1153D807}" type="presParOf" srcId="{D26116DF-E366-4BC7-A406-B132E5F53646}" destId="{6F5141A7-D29E-46E8-9C84-353BE579EAFC}" srcOrd="4" destOrd="0" presId="urn:microsoft.com/office/officeart/2005/8/layout/vList2"/>
    <dgm:cxn modelId="{AFEC5502-C0D6-4994-8A5F-4855155AE0BC}" type="presParOf" srcId="{D26116DF-E366-4BC7-A406-B132E5F53646}" destId="{E3477FE4-9DE3-4241-8B80-C435164D9A98}" srcOrd="5" destOrd="0" presId="urn:microsoft.com/office/officeart/2005/8/layout/vList2"/>
    <dgm:cxn modelId="{73DADFA3-600F-44D8-986B-84EAE6175AD1}" type="presParOf" srcId="{D26116DF-E366-4BC7-A406-B132E5F53646}" destId="{9B157DC6-BA5D-4857-8D58-829BA33FEE0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53D7D-F7A7-4F3C-92EA-A86A46D09EF0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76A8E-B9AE-4AC1-AB9C-965AFDBE6CD0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000" kern="1200"/>
            <a:t>Proces evalvacije se začne s PROBLEMOM …</a:t>
          </a:r>
          <a:endParaRPr lang="en-US" sz="4000" kern="1200"/>
        </a:p>
      </dsp:txBody>
      <dsp:txXfrm>
        <a:off x="0" y="531"/>
        <a:ext cx="10515600" cy="870055"/>
      </dsp:txXfrm>
    </dsp:sp>
    <dsp:sp modelId="{977D74E5-9919-4037-81D6-6662322B79F5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C207E-CAD1-4CBF-B54B-6DB5F6A68619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000" kern="1200"/>
            <a:t>.. nadaljuje z RAZISKAVO …</a:t>
          </a:r>
          <a:endParaRPr lang="en-US" sz="4000" kern="1200"/>
        </a:p>
      </dsp:txBody>
      <dsp:txXfrm>
        <a:off x="0" y="870586"/>
        <a:ext cx="10515600" cy="870055"/>
      </dsp:txXfrm>
    </dsp:sp>
    <dsp:sp modelId="{57114D6A-14D0-44A4-BCE7-3A4238278F94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27752-A1D2-4C7B-A281-7D9586310BD9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000" kern="1200"/>
            <a:t>… nato naredimo KRITIČNO ANALIZO …</a:t>
          </a:r>
          <a:endParaRPr lang="en-US" sz="4000" kern="1200"/>
        </a:p>
      </dsp:txBody>
      <dsp:txXfrm>
        <a:off x="0" y="1740641"/>
        <a:ext cx="10515600" cy="870055"/>
      </dsp:txXfrm>
    </dsp:sp>
    <dsp:sp modelId="{1052EAAA-93E5-4854-B72B-0E52C1E95140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681DC-5551-4FE6-8D55-6B14DB185323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000" kern="1200"/>
            <a:t>… in zaključimo z NAČRTOM IZBOLJŠAVE …</a:t>
          </a:r>
          <a:endParaRPr lang="en-US" sz="4000" kern="1200"/>
        </a:p>
      </dsp:txBody>
      <dsp:txXfrm>
        <a:off x="0" y="2610696"/>
        <a:ext cx="10515600" cy="870055"/>
      </dsp:txXfrm>
    </dsp:sp>
    <dsp:sp modelId="{E7E216B4-55C3-4397-BB7D-C12F527F8554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E292B-6904-4CF3-8121-4C721ACB035D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000" kern="1200"/>
            <a:t>katerega uresničitev SPREMLJAMO</a:t>
          </a:r>
          <a:endParaRPr lang="en-US" sz="4000" kern="1200"/>
        </a:p>
      </dsp:txBody>
      <dsp:txXfrm>
        <a:off x="0" y="3480751"/>
        <a:ext cx="10515600" cy="870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EA07F-908C-4605-BD40-E0E06AB6EC83}">
      <dsp:nvSpPr>
        <dsp:cNvPr id="0" name=""/>
        <dsp:cNvSpPr/>
      </dsp:nvSpPr>
      <dsp:spPr>
        <a:xfrm>
          <a:off x="0" y="293229"/>
          <a:ext cx="105156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600" kern="1200" dirty="0"/>
            <a:t>ČAS - V SMISLU DOBREGA NAČRTOVANJA</a:t>
          </a:r>
          <a:endParaRPr lang="en-US" sz="3600" kern="1200" dirty="0"/>
        </a:p>
      </dsp:txBody>
      <dsp:txXfrm>
        <a:off x="42151" y="335380"/>
        <a:ext cx="10431298" cy="779158"/>
      </dsp:txXfrm>
    </dsp:sp>
    <dsp:sp modelId="{AFA42ED4-3097-4A5E-BC31-0CFD8EFECA3D}">
      <dsp:nvSpPr>
        <dsp:cNvPr id="0" name=""/>
        <dsp:cNvSpPr/>
      </dsp:nvSpPr>
      <dsp:spPr>
        <a:xfrm>
          <a:off x="0" y="1260369"/>
          <a:ext cx="105156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600" kern="1200" dirty="0"/>
            <a:t>POSTAVLJANJE PRIORITET</a:t>
          </a:r>
          <a:endParaRPr lang="en-US" sz="3600" kern="1200" dirty="0"/>
        </a:p>
      </dsp:txBody>
      <dsp:txXfrm>
        <a:off x="42151" y="1302520"/>
        <a:ext cx="10431298" cy="779158"/>
      </dsp:txXfrm>
    </dsp:sp>
    <dsp:sp modelId="{6F5141A7-D29E-46E8-9C84-353BE579EAFC}">
      <dsp:nvSpPr>
        <dsp:cNvPr id="0" name=""/>
        <dsp:cNvSpPr/>
      </dsp:nvSpPr>
      <dsp:spPr>
        <a:xfrm>
          <a:off x="0" y="2227509"/>
          <a:ext cx="105156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600" kern="1200" dirty="0"/>
            <a:t>INFORMACIJA</a:t>
          </a:r>
          <a:endParaRPr lang="en-US" sz="3600" kern="1200" dirty="0"/>
        </a:p>
      </dsp:txBody>
      <dsp:txXfrm>
        <a:off x="42151" y="2269660"/>
        <a:ext cx="10431298" cy="779158"/>
      </dsp:txXfrm>
    </dsp:sp>
    <dsp:sp modelId="{9B157DC6-BA5D-4857-8D58-829BA33FEE0D}">
      <dsp:nvSpPr>
        <dsp:cNvPr id="0" name=""/>
        <dsp:cNvSpPr/>
      </dsp:nvSpPr>
      <dsp:spPr>
        <a:xfrm>
          <a:off x="0" y="3194649"/>
          <a:ext cx="105156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600" kern="1200" dirty="0">
              <a:latin typeface="Calibri Light" panose="020F0302020204030204"/>
            </a:rPr>
            <a:t>SKUPNO NAČRTOVANJE (zaposleni, deležniki, partnerji)</a:t>
          </a:r>
        </a:p>
      </dsp:txBody>
      <dsp:txXfrm>
        <a:off x="42151" y="3236800"/>
        <a:ext cx="10431298" cy="779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A74EB6-EDFA-4F1A-AC68-DC4AF1E3F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7CE2BF6-1CD7-4F49-9672-5F02FC525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59ECF97-15AC-40EB-8DD7-044505767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5761-8C19-46B3-9545-4166C327114D}" type="datetimeFigureOut">
              <a:rPr lang="sl-SI" smtClean="0"/>
              <a:t>2. 03. 2022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30AFF9D-AB30-4ADF-A642-C32C4EE2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1E38F87-8301-4227-B4B7-2475D1B34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4779-8EFF-4FA6-ACA4-2BAC428D44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981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EDBD30-C55F-441E-BD0D-4E82A6704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42FA8EC-DB52-4942-9A81-CA3F88AA9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413EA70-B8BE-4274-AE44-92CF5C47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5761-8C19-46B3-9545-4166C327114D}" type="datetimeFigureOut">
              <a:rPr lang="sl-SI" smtClean="0"/>
              <a:t>2. 03. 2022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B22A3C5-10F1-4FA3-9F57-7E18A60A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3504584-F97A-40CB-A752-99E70152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4779-8EFF-4FA6-ACA4-2BAC428D44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422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2353FE8-C4ED-49E9-8E79-A1ED703B2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E800016-2FA0-4C4E-982C-D7DCC9DAA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BD060FD-C74E-408A-B9CE-6CC14EDE4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5761-8C19-46B3-9545-4166C327114D}" type="datetimeFigureOut">
              <a:rPr lang="sl-SI" smtClean="0"/>
              <a:t>2. 03. 2022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69C95CF-AF9B-4B2B-9DA5-1FE4299C4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F9FD360-7D18-469A-85D9-51436A15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4779-8EFF-4FA6-ACA4-2BAC428D44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738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F26BAF-342D-4741-9870-955A367B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F0DB76A-9E3F-4DA9-BE63-DB0BF0739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7488EB1-B2BF-4CC4-9CF1-733E5EC4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5761-8C19-46B3-9545-4166C327114D}" type="datetimeFigureOut">
              <a:rPr lang="sl-SI" smtClean="0"/>
              <a:t>2. 03. 2022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03132C0-3BEA-4D6A-92C8-1D1D23FA0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01CB50D-517C-48F9-8AF7-52A246D0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4779-8EFF-4FA6-ACA4-2BAC428D44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046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5BC121-0548-4A4A-81F5-F7BEF471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859BE21-B285-48C3-8A6E-ED8B38F2B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56191B2-DDD4-435D-AA3C-D191DE29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5761-8C19-46B3-9545-4166C327114D}" type="datetimeFigureOut">
              <a:rPr lang="sl-SI" smtClean="0"/>
              <a:t>2. 03. 2022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7BDAD98-022A-41F8-AB0E-332D79DD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8588BA8-1E7C-4B4E-A5AB-9198633E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4779-8EFF-4FA6-ACA4-2BAC428D44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815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7AC890-F8BD-4FB6-84C0-81AC07B96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D87919F-A414-45F5-81B3-AA770FAA2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F868C2F-8BBD-434E-AB95-A69D71AC1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37918C6-0CD3-41F7-B65D-A879F5951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5761-8C19-46B3-9545-4166C327114D}" type="datetimeFigureOut">
              <a:rPr lang="sl-SI" smtClean="0"/>
              <a:t>2. 03. 2022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8AA2198-3E39-47A6-98A1-10600FBC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9D5E413-A56F-4498-89D9-D99A5E2BC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4779-8EFF-4FA6-ACA4-2BAC428D44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65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BA1513-850E-4BBA-8139-75F0DBE13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F5588B0-D503-4357-8624-03FF70C79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EB80E8B-A15E-44FF-8457-FB90DFE68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19984115-B360-46A3-85BF-4A4EC9D2A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0A8D2D32-6C72-4C36-AEFC-DB5D8A59C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E7BD6144-C617-4ECD-A348-53DFD28E6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5761-8C19-46B3-9545-4166C327114D}" type="datetimeFigureOut">
              <a:rPr lang="sl-SI" smtClean="0"/>
              <a:t>2. 03. 2022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CA3D0EA-36E4-4E00-952B-375CDD3A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E5BB67AD-3577-4FC4-92E3-B04EAC2C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4779-8EFF-4FA6-ACA4-2BAC428D44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777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528270-6AF0-40D7-96A6-62A807EF4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E8A0133-4075-4194-85A0-08105E0BB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5761-8C19-46B3-9545-4166C327114D}" type="datetimeFigureOut">
              <a:rPr lang="sl-SI" smtClean="0"/>
              <a:t>2. 03. 2022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D58EB42-A1BD-42F4-8040-FE878128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81D9A692-65C2-4382-8D38-6FB7E7F3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4779-8EFF-4FA6-ACA4-2BAC428D44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765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8DE15998-8A21-4C7B-B8D0-671E394F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5761-8C19-46B3-9545-4166C327114D}" type="datetimeFigureOut">
              <a:rPr lang="sl-SI" smtClean="0"/>
              <a:t>2. 03. 2022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97EE45FD-9ADF-4FCC-8DA3-9F445E78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F8988A2-7444-4BED-ABFC-216354F35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4779-8EFF-4FA6-ACA4-2BAC428D44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890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5CC3FF-7B91-4FDC-A76B-5B61E0F69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149C578-A20C-4BAD-8E83-6C7002A48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98682FF-2755-4F95-A4DE-32D612E28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980995B-A9F9-45D4-9CF6-4129DA26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5761-8C19-46B3-9545-4166C327114D}" type="datetimeFigureOut">
              <a:rPr lang="sl-SI" smtClean="0"/>
              <a:t>2. 03. 2022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DCD3958-06B6-43C5-8A6C-0F05FB2B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52E6CF3-79B0-4A8C-B55D-94B27BAD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4779-8EFF-4FA6-ACA4-2BAC428D44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211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12127A-4BDE-40AB-AAAC-C65BC65AE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45B91F5D-0D5E-435D-9828-6BDDF1705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6E77B16-443E-47D8-839C-46F6AFA38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66819CB-BB4B-4888-B8C3-100DCAE05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5761-8C19-46B3-9545-4166C327114D}" type="datetimeFigureOut">
              <a:rPr lang="sl-SI" smtClean="0"/>
              <a:t>2. 03. 2022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6657B5B-6090-4856-ABA8-A0B71FE9F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3F8C291-5403-4C84-94EE-190E19B5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4779-8EFF-4FA6-ACA4-2BAC428D44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237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14F289B3-353C-426F-A584-264F3C94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EF62D93-4D86-48B9-A2C9-3B8E8810E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C3CCD0A-6FB7-439A-B075-8DC8954E5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C5761-8C19-46B3-9545-4166C327114D}" type="datetimeFigureOut">
              <a:rPr lang="sl-SI" smtClean="0"/>
              <a:t>2. 03. 2022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C78B710-C6FA-41DC-AC26-38C55C596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6D6D057-031D-4F65-B5EC-3CC89E320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B4779-8EFF-4FA6-ACA4-2BAC428D44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188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0GiNUxHYpdnzsBLMNXF1ab8vkvg92Zmp/edit?usp=sharing_eil_m&amp;rtpof=true&amp;sd=true&amp;invite=CPnitfgF&amp;ts=621dc19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ercalatuascuola.istruzione.it/cercalatuascuol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ur.gov.it/-/scuola-in-chiaro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4D511DA-F539-4E32-A822-6DDBFE1B0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656" y="2211592"/>
            <a:ext cx="6658590" cy="2712688"/>
          </a:xfrm>
        </p:spPr>
        <p:txBody>
          <a:bodyPr anchor="t">
            <a:normAutofit/>
          </a:bodyPr>
          <a:lstStyle/>
          <a:p>
            <a:pPr algn="l"/>
            <a:r>
              <a:rPr lang="sl-SI" sz="5100" dirty="0">
                <a:solidFill>
                  <a:srgbClr val="7030A0"/>
                </a:solidFill>
              </a:rPr>
              <a:t>Teorije in metode načrtovanja in evalvacije v izobraževanju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82073B1-D3D0-4D24-86BF-F39178D4C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4963" y="4525064"/>
            <a:ext cx="6658589" cy="684080"/>
          </a:xfrm>
        </p:spPr>
        <p:txBody>
          <a:bodyPr anchor="b">
            <a:normAutofit fontScale="85000" lnSpcReduction="20000"/>
          </a:bodyPr>
          <a:lstStyle/>
          <a:p>
            <a:pPr algn="l"/>
            <a:endParaRPr lang="sl-SI"/>
          </a:p>
          <a:p>
            <a:pPr algn="l"/>
            <a:r>
              <a:rPr lang="sl-SI" dirty="0" err="1">
                <a:solidFill>
                  <a:schemeClr val="accent5">
                    <a:lumMod val="75000"/>
                  </a:schemeClr>
                </a:solidFill>
              </a:rPr>
              <a:t>Terracina</a:t>
            </a:r>
            <a:r>
              <a:rPr lang="sl-SI" dirty="0">
                <a:solidFill>
                  <a:schemeClr val="accent5">
                    <a:lumMod val="75000"/>
                  </a:schemeClr>
                </a:solidFill>
              </a:rPr>
              <a:t>, 10. – 14. 1. 2022</a:t>
            </a:r>
            <a:endParaRPr lang="sl-SI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79173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233" y="191193"/>
            <a:ext cx="3204078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0B2EF052-828E-4B07-89AE-0E2B59C73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8" r="-610" b="-610"/>
          <a:stretch/>
        </p:blipFill>
        <p:spPr>
          <a:xfrm>
            <a:off x="9577068" y="5212613"/>
            <a:ext cx="1400667" cy="1400667"/>
          </a:xfrm>
          <a:prstGeom prst="rect">
            <a:avLst/>
          </a:prstGeom>
        </p:spPr>
      </p:pic>
      <p:pic>
        <p:nvPicPr>
          <p:cNvPr id="7" name="Slika 7">
            <a:extLst>
              <a:ext uri="{FF2B5EF4-FFF2-40B4-BE49-F238E27FC236}">
                <a16:creationId xmlns:a16="http://schemas.microsoft.com/office/drawing/2014/main" id="{5BDBF522-D86B-4EC2-87CE-D19251A0A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065" y="1610140"/>
            <a:ext cx="2654519" cy="1259983"/>
          </a:xfrm>
          <a:prstGeom prst="rect">
            <a:avLst/>
          </a:prstGeom>
        </p:spPr>
      </p:pic>
      <p:pic>
        <p:nvPicPr>
          <p:cNvPr id="6" name="Slika 6" descr="Slika, ki vsebuje besede besedilo&#10;&#10;Opis je samodejno ustvarjen">
            <a:extLst>
              <a:ext uri="{FF2B5EF4-FFF2-40B4-BE49-F238E27FC236}">
                <a16:creationId xmlns:a16="http://schemas.microsoft.com/office/drawing/2014/main" id="{14510966-50CA-4E4F-AA69-5BCEF48B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373" y="386298"/>
            <a:ext cx="2752211" cy="1038959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A68FF323-A23D-40B1-B14F-D7779990A2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34" r="356" b="-2326"/>
          <a:stretch/>
        </p:blipFill>
        <p:spPr>
          <a:xfrm>
            <a:off x="8735219" y="3364835"/>
            <a:ext cx="2752211" cy="58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4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BA512D0-9050-4204-8760-AF2F022C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anchor="ctr">
            <a:normAutofit/>
          </a:bodyPr>
          <a:lstStyle/>
          <a:p>
            <a:r>
              <a:rPr lang="sl-SI" sz="4200">
                <a:ea typeface="+mj-lt"/>
                <a:cs typeface="+mj-lt"/>
              </a:rPr>
              <a:t>DOBRA KOMUNIKACIJA JE PREDPOGOJ VSAKE ODLIČNE IZOBRAŽEVALNE USTANOVE. </a:t>
            </a:r>
            <a:endParaRPr lang="sl-SI" sz="4200">
              <a:cs typeface="Calibri Ligh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D2DD47-B183-4437-973A-0D43B02E8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120" y="499833"/>
            <a:ext cx="5100320" cy="5581226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sl-SI" sz="2200">
              <a:cs typeface="Calibri"/>
            </a:endParaRPr>
          </a:p>
          <a:p>
            <a:pPr marL="0" indent="0">
              <a:buNone/>
            </a:pPr>
            <a:endParaRPr lang="sl-SI" sz="2200">
              <a:cs typeface="Calibri"/>
            </a:endParaRPr>
          </a:p>
          <a:p>
            <a:pPr marL="0" indent="0">
              <a:buNone/>
            </a:pPr>
            <a:r>
              <a:rPr lang="sl-SI" sz="2200" dirty="0">
                <a:cs typeface="Calibri"/>
              </a:rPr>
              <a:t>Z OSEBJEM (obveščanje o načrtih vodstva, o zaključkih sestankov, o načinu dela …)</a:t>
            </a:r>
          </a:p>
          <a:p>
            <a:pPr marL="0" indent="0">
              <a:buNone/>
            </a:pPr>
            <a:endParaRPr lang="sl-SI" sz="2200" dirty="0">
              <a:cs typeface="Calibri"/>
            </a:endParaRPr>
          </a:p>
          <a:p>
            <a:pPr marL="0" indent="0">
              <a:buNone/>
            </a:pPr>
            <a:endParaRPr lang="sl-SI" sz="2200" dirty="0">
              <a:cs typeface="Calibri"/>
            </a:endParaRPr>
          </a:p>
          <a:p>
            <a:pPr marL="0" indent="0">
              <a:buNone/>
            </a:pPr>
            <a:r>
              <a:rPr lang="sl-SI" sz="2200" dirty="0">
                <a:cs typeface="Calibri"/>
              </a:rPr>
              <a:t>Z UDELEŽENCI (informacija o delovanju izobraževalne ustanove, pomoč in nasvet, način reševanja težav, praznovanje dosežkov)</a:t>
            </a:r>
          </a:p>
          <a:p>
            <a:pPr marL="0" indent="0">
              <a:buNone/>
            </a:pPr>
            <a:endParaRPr lang="sl-SI" sz="2200" dirty="0">
              <a:cs typeface="Calibri"/>
            </a:endParaRPr>
          </a:p>
          <a:p>
            <a:pPr marL="0" indent="0">
              <a:buNone/>
            </a:pPr>
            <a:endParaRPr lang="sl-SI" sz="2200" dirty="0">
              <a:cs typeface="Calibri"/>
            </a:endParaRPr>
          </a:p>
          <a:p>
            <a:pPr marL="0" indent="0">
              <a:buNone/>
            </a:pPr>
            <a:r>
              <a:rPr lang="sl-SI" sz="2200" dirty="0">
                <a:cs typeface="Calibri"/>
              </a:rPr>
              <a:t>Z DELEŽNIKI, PARTNERJI (promocija, vizija in poslanstvo, delovanje v lokalnem okolju)</a:t>
            </a:r>
          </a:p>
          <a:p>
            <a:pPr marL="0" indent="0">
              <a:buNone/>
            </a:pPr>
            <a:endParaRPr lang="sl-SI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908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A060D0-D694-4B57-B1A7-BF42FD30B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ORGANIGRAM 1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6ED84F64-9AF5-478E-89CF-25F0DE0DC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683" y="1542317"/>
            <a:ext cx="9181172" cy="5220799"/>
          </a:xfrm>
        </p:spPr>
      </p:pic>
    </p:spTree>
    <p:extLst>
      <p:ext uri="{BB962C8B-B14F-4D97-AF65-F5344CB8AC3E}">
        <p14:creationId xmlns:p14="http://schemas.microsoft.com/office/powerpoint/2010/main" val="2810608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9AEEE1-EA97-4788-B42C-96D50E77A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ORGANIGRAM 2</a:t>
            </a:r>
            <a:endParaRPr lang="sl-SI" dirty="0"/>
          </a:p>
        </p:txBody>
      </p:sp>
      <p:pic>
        <p:nvPicPr>
          <p:cNvPr id="4" name="Slika 4" descr="Slika, ki vsebuje besede besedilo, notranji, posnetek zaslona, prikaz&#10;&#10;Opis je samodejno ustvarjen">
            <a:extLst>
              <a:ext uri="{FF2B5EF4-FFF2-40B4-BE49-F238E27FC236}">
                <a16:creationId xmlns:a16="http://schemas.microsoft.com/office/drawing/2014/main" id="{9DF133D2-0703-4778-B9D1-5F3DE7C22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55" t="18161" r="7431" b="25112"/>
          <a:stretch/>
        </p:blipFill>
        <p:spPr>
          <a:xfrm>
            <a:off x="2130262" y="1747472"/>
            <a:ext cx="7919679" cy="4226824"/>
          </a:xfrm>
        </p:spPr>
      </p:pic>
    </p:spTree>
    <p:extLst>
      <p:ext uri="{BB962C8B-B14F-4D97-AF65-F5344CB8AC3E}">
        <p14:creationId xmlns:p14="http://schemas.microsoft.com/office/powerpoint/2010/main" val="2643609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5FCA819-E9E3-470A-BA01-4E04AE67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ČAS ZA RAZMISLEK</a:t>
            </a:r>
          </a:p>
        </p:txBody>
      </p:sp>
      <p:pic>
        <p:nvPicPr>
          <p:cNvPr id="4" name="Slika 4" descr="Empty speech bubbles">
            <a:extLst>
              <a:ext uri="{FF2B5EF4-FFF2-40B4-BE49-F238E27FC236}">
                <a16:creationId xmlns:a16="http://schemas.microsoft.com/office/drawing/2014/main" id="{EEC9D057-5F07-4A31-B22C-F4F042F0B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164777"/>
            <a:ext cx="6780700" cy="452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84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2ADF85D-5FF4-48CB-BFDC-30016EE4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264" y="568156"/>
            <a:ext cx="3182940" cy="1471959"/>
          </a:xfrm>
        </p:spPr>
        <p:txBody>
          <a:bodyPr>
            <a:normAutofit/>
          </a:bodyPr>
          <a:lstStyle/>
          <a:p>
            <a:r>
              <a:rPr lang="sl-SI" sz="3600">
                <a:solidFill>
                  <a:srgbClr val="FFFFFF"/>
                </a:solidFill>
                <a:cs typeface="Calibri Light"/>
              </a:rPr>
              <a:t>LOGIČNI OKVIR</a:t>
            </a:r>
            <a:endParaRPr lang="sl-SI" sz="3600">
              <a:solidFill>
                <a:srgbClr val="FFFFFF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2D9CBDA-C793-42F1-9AB0-5935B05FC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712" y="1960007"/>
            <a:ext cx="3200451" cy="298592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2000" dirty="0">
                <a:solidFill>
                  <a:schemeClr val="bg1"/>
                </a:solidFill>
                <a:ea typeface="+mn-lt"/>
                <a:cs typeface="+mn-lt"/>
              </a:rPr>
              <a:t>je rezultat procesa načrtovanja programa v smeri aktivnosti, kako bodo programske dejavnosti vodile do takojšnjih rezultatov in kako bodo ti pripeljali do rezultatov in cilja. </a:t>
            </a:r>
            <a:endParaRPr lang="sl-SI" sz="20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6A63B812-5200-4906-A5CA-EF2260072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268" y="1144091"/>
            <a:ext cx="5005306" cy="3253937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80C67E1-33CB-498F-94CD-26F54BBB40C3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sl-S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5698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DC2E6315-3131-4501-92FB-BA60885F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endParaRPr lang="sl-SI" sz="3600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77F199A-64BB-405E-9938-B0C87B4E47A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aphicFrame>
        <p:nvGraphicFramePr>
          <p:cNvPr id="5" name="Označba mesta vsebine 4">
            <a:extLst>
              <a:ext uri="{FF2B5EF4-FFF2-40B4-BE49-F238E27FC236}">
                <a16:creationId xmlns:a16="http://schemas.microsoft.com/office/drawing/2014/main" id="{C9F544BD-ECD2-4B93-8EC4-10977A6475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914919"/>
              </p:ext>
            </p:extLst>
          </p:nvPr>
        </p:nvGraphicFramePr>
        <p:xfrm>
          <a:off x="644768" y="576384"/>
          <a:ext cx="10780756" cy="5323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335">
                  <a:extLst>
                    <a:ext uri="{9D8B030D-6E8A-4147-A177-3AD203B41FA5}">
                      <a16:colId xmlns:a16="http://schemas.microsoft.com/office/drawing/2014/main" val="324694224"/>
                    </a:ext>
                  </a:extLst>
                </a:gridCol>
                <a:gridCol w="2044057">
                  <a:extLst>
                    <a:ext uri="{9D8B030D-6E8A-4147-A177-3AD203B41FA5}">
                      <a16:colId xmlns:a16="http://schemas.microsoft.com/office/drawing/2014/main" val="2259428134"/>
                    </a:ext>
                  </a:extLst>
                </a:gridCol>
                <a:gridCol w="2171940">
                  <a:extLst>
                    <a:ext uri="{9D8B030D-6E8A-4147-A177-3AD203B41FA5}">
                      <a16:colId xmlns:a16="http://schemas.microsoft.com/office/drawing/2014/main" val="1899597495"/>
                    </a:ext>
                  </a:extLst>
                </a:gridCol>
                <a:gridCol w="3031851">
                  <a:extLst>
                    <a:ext uri="{9D8B030D-6E8A-4147-A177-3AD203B41FA5}">
                      <a16:colId xmlns:a16="http://schemas.microsoft.com/office/drawing/2014/main" val="2828209270"/>
                    </a:ext>
                  </a:extLst>
                </a:gridCol>
                <a:gridCol w="1872573">
                  <a:extLst>
                    <a:ext uri="{9D8B030D-6E8A-4147-A177-3AD203B41FA5}">
                      <a16:colId xmlns:a16="http://schemas.microsoft.com/office/drawing/2014/main" val="1379062460"/>
                    </a:ext>
                  </a:extLst>
                </a:gridCol>
              </a:tblGrid>
              <a:tr h="65388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900">
                        <a:effectLst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POVZETEK PROJEKTA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(Project summary)</a:t>
                      </a: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KAZALNIKI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(Indicators)</a:t>
                      </a: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NAČIN PREVERJANJA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(Means of verification)</a:t>
                      </a: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TVEGANJA IN PREDPOSTAVKE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Risks / Assumptions</a:t>
                      </a:r>
                    </a:p>
                  </a:txBody>
                  <a:tcPr marL="52637" marR="52637" marT="0" marB="0"/>
                </a:tc>
                <a:extLst>
                  <a:ext uri="{0D108BD9-81ED-4DB2-BD59-A6C34878D82A}">
                    <a16:rowId xmlns:a16="http://schemas.microsoft.com/office/drawing/2014/main" val="2961052657"/>
                  </a:ext>
                </a:extLst>
              </a:tr>
              <a:tr h="113866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50" b="1" err="1">
                          <a:effectLst/>
                        </a:rPr>
                        <a:t>Splošni</a:t>
                      </a:r>
                      <a:r>
                        <a:rPr lang="en-AU" sz="1050" b="1" dirty="0">
                          <a:effectLst/>
                        </a:rPr>
                        <a:t> CILJ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50" dirty="0">
                          <a:effectLst/>
                        </a:rPr>
                        <a:t>(Goal)</a:t>
                      </a:r>
                    </a:p>
                    <a:p>
                      <a:r>
                        <a:rPr lang="en-AU" sz="1050" dirty="0" err="1">
                          <a:effectLst/>
                        </a:rPr>
                        <a:t>dolgoročni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dirty="0" err="1">
                          <a:effectLst/>
                        </a:rPr>
                        <a:t>cilj</a:t>
                      </a:r>
                      <a:r>
                        <a:rPr lang="en-AU" sz="1050" dirty="0">
                          <a:effectLst/>
                        </a:rPr>
                        <a:t>, h </a:t>
                      </a:r>
                      <a:r>
                        <a:rPr lang="en-AU" sz="1050" dirty="0" err="1">
                          <a:effectLst/>
                        </a:rPr>
                        <a:t>kateremu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dirty="0" err="1">
                          <a:effectLst/>
                        </a:rPr>
                        <a:t>bo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dirty="0" err="1">
                          <a:effectLst/>
                        </a:rPr>
                        <a:t>projekt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dirty="0" err="1">
                          <a:effectLst/>
                        </a:rPr>
                        <a:t>prispeval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050" dirty="0">
                        <a:effectLst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50" dirty="0">
                          <a:effectLst/>
                        </a:rPr>
                        <a:t>Prvi </a:t>
                      </a:r>
                      <a:r>
                        <a:rPr lang="en-AU" sz="1050" err="1">
                          <a:effectLst/>
                        </a:rPr>
                        <a:t>stolpec</a:t>
                      </a:r>
                      <a:r>
                        <a:rPr lang="en-AU" sz="1050" dirty="0">
                          <a:effectLst/>
                        </a:rPr>
                        <a:t> v </a:t>
                      </a:r>
                      <a:r>
                        <a:rPr lang="en-AU" sz="1050" err="1">
                          <a:effectLst/>
                        </a:rPr>
                        <a:t>tabeli</a:t>
                      </a:r>
                      <a:r>
                        <a:rPr lang="en-AU" sz="1050" dirty="0">
                          <a:effectLst/>
                        </a:rPr>
                        <a:t> je </a:t>
                      </a:r>
                      <a:r>
                        <a:rPr lang="en-AU" sz="1050" err="1">
                          <a:effectLst/>
                        </a:rPr>
                        <a:t>povzetek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err="1">
                          <a:effectLst/>
                        </a:rPr>
                        <a:t>projekta</a:t>
                      </a:r>
                      <a:r>
                        <a:rPr lang="en-AU" sz="1050" dirty="0">
                          <a:effectLst/>
                        </a:rPr>
                        <a:t>. </a:t>
                      </a:r>
                      <a:r>
                        <a:rPr lang="en-AU" sz="1050" err="1">
                          <a:effectLst/>
                        </a:rPr>
                        <a:t>Opisuje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err="1">
                          <a:effectLst/>
                        </a:rPr>
                        <a:t>vsako</a:t>
                      </a:r>
                      <a:r>
                        <a:rPr lang="en-AU" sz="1050" dirty="0">
                          <a:effectLst/>
                        </a:rPr>
                        <a:t> raven </a:t>
                      </a:r>
                      <a:r>
                        <a:rPr lang="en-AU" sz="1050" err="1">
                          <a:effectLst/>
                        </a:rPr>
                        <a:t>vašega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err="1">
                          <a:effectLst/>
                        </a:rPr>
                        <a:t>projekta</a:t>
                      </a:r>
                      <a:r>
                        <a:rPr lang="en-AU" sz="1050" dirty="0">
                          <a:effectLst/>
                        </a:rPr>
                        <a:t>.</a:t>
                      </a: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50" dirty="0">
                          <a:effectLst/>
                        </a:rPr>
                        <a:t>Ko </a:t>
                      </a:r>
                      <a:r>
                        <a:rPr lang="en-AU" sz="1050" err="1">
                          <a:effectLst/>
                        </a:rPr>
                        <a:t>opišete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err="1">
                          <a:effectLst/>
                        </a:rPr>
                        <a:t>vsako</a:t>
                      </a:r>
                      <a:r>
                        <a:rPr lang="en-AU" sz="1050" dirty="0">
                          <a:effectLst/>
                        </a:rPr>
                        <a:t> raven </a:t>
                      </a:r>
                      <a:r>
                        <a:rPr lang="en-AU" sz="1050" err="1">
                          <a:effectLst/>
                        </a:rPr>
                        <a:t>projekta</a:t>
                      </a:r>
                      <a:r>
                        <a:rPr lang="en-AU" sz="1050" dirty="0">
                          <a:effectLst/>
                        </a:rPr>
                        <a:t>, </a:t>
                      </a:r>
                      <a:r>
                        <a:rPr lang="en-AU" sz="1050" err="1">
                          <a:effectLst/>
                        </a:rPr>
                        <a:t>morate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err="1">
                          <a:effectLst/>
                        </a:rPr>
                        <a:t>izbrati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err="1">
                          <a:effectLst/>
                        </a:rPr>
                        <a:t>kazalnike</a:t>
                      </a:r>
                      <a:r>
                        <a:rPr lang="en-AU" sz="1050" dirty="0">
                          <a:effectLst/>
                        </a:rPr>
                        <a:t>, ki </a:t>
                      </a:r>
                      <a:r>
                        <a:rPr lang="en-AU" sz="1050" err="1">
                          <a:effectLst/>
                        </a:rPr>
                        <a:t>vam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err="1">
                          <a:effectLst/>
                        </a:rPr>
                        <a:t>bodo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err="1">
                          <a:effectLst/>
                        </a:rPr>
                        <a:t>omogočili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err="1">
                          <a:effectLst/>
                        </a:rPr>
                        <a:t>merjenje</a:t>
                      </a:r>
                      <a:r>
                        <a:rPr lang="en-AU" sz="1050" dirty="0">
                          <a:effectLst/>
                        </a:rPr>
                        <a:t>, </a:t>
                      </a:r>
                      <a:r>
                        <a:rPr lang="en-AU" sz="1050" err="1">
                          <a:effectLst/>
                        </a:rPr>
                        <a:t>ali</a:t>
                      </a:r>
                      <a:r>
                        <a:rPr lang="en-AU" sz="1050" dirty="0">
                          <a:effectLst/>
                        </a:rPr>
                        <a:t> je </a:t>
                      </a:r>
                      <a:r>
                        <a:rPr lang="en-AU" sz="1050" err="1">
                          <a:effectLst/>
                        </a:rPr>
                        <a:t>bila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err="1">
                          <a:effectLst/>
                        </a:rPr>
                        <a:t>dosežena</a:t>
                      </a:r>
                      <a:r>
                        <a:rPr lang="en-AU" sz="1050" dirty="0">
                          <a:effectLst/>
                        </a:rPr>
                        <a:t>.</a:t>
                      </a: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r>
                        <a:rPr lang="en-AU" sz="1050" dirty="0">
                          <a:effectLst/>
                        </a:rPr>
                        <a:t>Za </a:t>
                      </a:r>
                      <a:r>
                        <a:rPr lang="en-AU" sz="1050" dirty="0" err="1">
                          <a:effectLst/>
                        </a:rPr>
                        <a:t>vsako</a:t>
                      </a:r>
                      <a:r>
                        <a:rPr lang="en-AU" sz="1050" dirty="0">
                          <a:effectLst/>
                        </a:rPr>
                        <a:t> raven </a:t>
                      </a:r>
                      <a:r>
                        <a:rPr lang="en-AU" sz="1050" dirty="0" err="1">
                          <a:effectLst/>
                        </a:rPr>
                        <a:t>imate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dirty="0" err="1">
                          <a:effectLst/>
                        </a:rPr>
                        <a:t>lahko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dirty="0" err="1">
                          <a:effectLst/>
                        </a:rPr>
                        <a:t>več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dirty="0" err="1">
                          <a:effectLst/>
                        </a:rPr>
                        <a:t>kot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dirty="0" err="1">
                          <a:effectLst/>
                        </a:rPr>
                        <a:t>en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dirty="0" err="1">
                          <a:effectLst/>
                        </a:rPr>
                        <a:t>kazalnik</a:t>
                      </a:r>
                      <a:r>
                        <a:rPr lang="en-AU" sz="1050" dirty="0">
                          <a:effectLst/>
                        </a:rPr>
                        <a:t>, </a:t>
                      </a:r>
                      <a:r>
                        <a:rPr lang="en-AU" sz="1050" dirty="0" err="1">
                          <a:effectLst/>
                        </a:rPr>
                        <a:t>vendar</a:t>
                      </a:r>
                      <a:r>
                        <a:rPr lang="en-AU" sz="1050" dirty="0">
                          <a:effectLst/>
                        </a:rPr>
                        <a:t> je dobro, da je </a:t>
                      </a:r>
                      <a:r>
                        <a:rPr lang="en-AU" sz="1050" dirty="0" err="1">
                          <a:effectLst/>
                        </a:rPr>
                        <a:t>skupno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dirty="0" err="1">
                          <a:effectLst/>
                        </a:rPr>
                        <a:t>število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dirty="0" err="1">
                          <a:effectLst/>
                        </a:rPr>
                        <a:t>kazalnikov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dirty="0" err="1">
                          <a:effectLst/>
                        </a:rPr>
                        <a:t>obvladljivo</a:t>
                      </a:r>
                      <a:r>
                        <a:rPr lang="en-AU" sz="1050" dirty="0">
                          <a:effectLst/>
                        </a:rPr>
                        <a:t>. Za </a:t>
                      </a:r>
                      <a:r>
                        <a:rPr lang="en-AU" sz="1050" dirty="0" err="1">
                          <a:effectLst/>
                        </a:rPr>
                        <a:t>vsak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dirty="0" err="1">
                          <a:effectLst/>
                        </a:rPr>
                        <a:t>kazalnik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dirty="0" err="1">
                          <a:effectLst/>
                        </a:rPr>
                        <a:t>morate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dirty="0" err="1">
                          <a:effectLst/>
                        </a:rPr>
                        <a:t>opisati</a:t>
                      </a:r>
                      <a:r>
                        <a:rPr lang="en-AU" sz="1050" dirty="0">
                          <a:effectLst/>
                        </a:rPr>
                        <a:t>, </a:t>
                      </a:r>
                      <a:r>
                        <a:rPr lang="en-AU" sz="1050" dirty="0" err="1">
                          <a:effectLst/>
                        </a:rPr>
                        <a:t>kako</a:t>
                      </a:r>
                      <a:r>
                        <a:rPr lang="en-AU" sz="1050" dirty="0">
                          <a:effectLst/>
                        </a:rPr>
                        <a:t> se </a:t>
                      </a:r>
                      <a:r>
                        <a:rPr lang="en-AU" sz="1050" dirty="0" err="1">
                          <a:effectLst/>
                        </a:rPr>
                        <a:t>bo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dirty="0" err="1">
                          <a:effectLst/>
                        </a:rPr>
                        <a:t>meril</a:t>
                      </a: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r>
                        <a:rPr lang="en-AU" sz="1050" err="1">
                          <a:effectLst/>
                        </a:rPr>
                        <a:t>Realno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err="1">
                          <a:effectLst/>
                        </a:rPr>
                        <a:t>stanje</a:t>
                      </a:r>
                      <a:r>
                        <a:rPr lang="en-AU" sz="1050" dirty="0">
                          <a:effectLst/>
                        </a:rPr>
                        <a:t>:  da </a:t>
                      </a:r>
                      <a:r>
                        <a:rPr lang="en-AU" sz="1050" err="1">
                          <a:effectLst/>
                        </a:rPr>
                        <a:t>lahko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err="1">
                          <a:effectLst/>
                        </a:rPr>
                        <a:t>ena</a:t>
                      </a:r>
                      <a:r>
                        <a:rPr lang="en-AU" sz="1050" dirty="0">
                          <a:effectLst/>
                        </a:rPr>
                        <a:t> raven </a:t>
                      </a:r>
                      <a:r>
                        <a:rPr lang="en-AU" sz="1050" err="1">
                          <a:effectLst/>
                        </a:rPr>
                        <a:t>vodi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err="1">
                          <a:effectLst/>
                        </a:rPr>
                        <a:t>na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err="1">
                          <a:effectLst/>
                        </a:rPr>
                        <a:t>naslednjo</a:t>
                      </a:r>
                      <a:r>
                        <a:rPr lang="en-AU" sz="1050" dirty="0">
                          <a:effectLst/>
                        </a:rPr>
                        <a:t> raven.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050" dirty="0">
                        <a:effectLst/>
                      </a:endParaRPr>
                    </a:p>
                  </a:txBody>
                  <a:tcPr marL="52637" marR="52637" marT="0" marB="0"/>
                </a:tc>
                <a:extLst>
                  <a:ext uri="{0D108BD9-81ED-4DB2-BD59-A6C34878D82A}">
                    <a16:rowId xmlns:a16="http://schemas.microsoft.com/office/drawing/2014/main" val="945477217"/>
                  </a:ext>
                </a:extLst>
              </a:tr>
              <a:tr h="116120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50" b="1" err="1">
                          <a:effectLst/>
                        </a:rPr>
                        <a:t>Specifični</a:t>
                      </a:r>
                      <a:r>
                        <a:rPr lang="en-AU" sz="1050" b="1" dirty="0">
                          <a:effectLst/>
                        </a:rPr>
                        <a:t> CILJ 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50" dirty="0">
                          <a:effectLst/>
                        </a:rPr>
                        <a:t>(Objective)</a:t>
                      </a:r>
                    </a:p>
                    <a:p>
                      <a:r>
                        <a:rPr lang="en-AU" sz="1050" dirty="0" err="1">
                          <a:effectLst/>
                        </a:rPr>
                        <a:t>pričakovani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dirty="0" err="1">
                          <a:effectLst/>
                        </a:rPr>
                        <a:t>učinki</a:t>
                      </a:r>
                      <a:r>
                        <a:rPr lang="en-AU" sz="1050" dirty="0">
                          <a:effectLst/>
                        </a:rPr>
                        <a:t> </a:t>
                      </a:r>
                      <a:r>
                        <a:rPr lang="en-AU" sz="1050" dirty="0" err="1">
                          <a:effectLst/>
                        </a:rPr>
                        <a:t>projekta</a:t>
                      </a:r>
                      <a:r>
                        <a:rPr lang="en-AU" sz="1050" dirty="0">
                          <a:effectLst/>
                        </a:rPr>
                        <a:t> </a:t>
                      </a: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05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05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05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050" dirty="0">
                        <a:effectLst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050" dirty="0">
                        <a:effectLst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050" dirty="0">
                        <a:effectLst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050" dirty="0">
                        <a:effectLst/>
                      </a:endParaRPr>
                    </a:p>
                  </a:txBody>
                  <a:tcPr marL="52637" marR="52637" marT="0" marB="0"/>
                </a:tc>
                <a:extLst>
                  <a:ext uri="{0D108BD9-81ED-4DB2-BD59-A6C34878D82A}">
                    <a16:rowId xmlns:a16="http://schemas.microsoft.com/office/drawing/2014/main" val="2602994567"/>
                  </a:ext>
                </a:extLst>
              </a:tr>
              <a:tr h="116120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50" b="1" dirty="0">
                          <a:effectLst/>
                        </a:rPr>
                        <a:t>REZULTATI </a:t>
                      </a:r>
                      <a:r>
                        <a:rPr lang="en-AU" sz="1050" dirty="0">
                          <a:effectLst/>
                        </a:rPr>
                        <a:t>(Outputs)</a:t>
                      </a:r>
                    </a:p>
                    <a:p>
                      <a:endParaRPr lang="en-AU" sz="105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050" dirty="0">
                        <a:effectLst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05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05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05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050" dirty="0">
                        <a:effectLst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050" dirty="0">
                        <a:effectLst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050" dirty="0">
                        <a:effectLst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050" dirty="0">
                        <a:effectLst/>
                      </a:endParaRPr>
                    </a:p>
                  </a:txBody>
                  <a:tcPr marL="52637" marR="52637" marT="0" marB="0"/>
                </a:tc>
                <a:extLst>
                  <a:ext uri="{0D108BD9-81ED-4DB2-BD59-A6C34878D82A}">
                    <a16:rowId xmlns:a16="http://schemas.microsoft.com/office/drawing/2014/main" val="3108797375"/>
                  </a:ext>
                </a:extLst>
              </a:tr>
              <a:tr h="116120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50" b="1" dirty="0">
                          <a:effectLst/>
                        </a:rPr>
                        <a:t>AKTIVNOSTI</a:t>
                      </a:r>
                    </a:p>
                    <a:p>
                      <a:r>
                        <a:rPr lang="en-AU" sz="1050" dirty="0">
                          <a:effectLst/>
                        </a:rPr>
                        <a:t>(Activities) </a:t>
                      </a:r>
                    </a:p>
                    <a:p>
                      <a:pPr lvl="0">
                        <a:buNone/>
                      </a:pPr>
                      <a:r>
                        <a:rPr lang="en-AU" sz="1050" err="1">
                          <a:effectLst/>
                        </a:rPr>
                        <a:t>konkretni</a:t>
                      </a:r>
                      <a:r>
                        <a:rPr lang="en-AU" sz="1050" dirty="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050" dirty="0">
                        <a:effectLst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05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05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05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050" dirty="0">
                        <a:effectLst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050" dirty="0">
                        <a:effectLst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050" dirty="0">
                        <a:effectLst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050" dirty="0">
                        <a:effectLst/>
                      </a:endParaRPr>
                    </a:p>
                  </a:txBody>
                  <a:tcPr marL="52637" marR="52637" marT="0" marB="0"/>
                </a:tc>
                <a:extLst>
                  <a:ext uri="{0D108BD9-81ED-4DB2-BD59-A6C34878D82A}">
                    <a16:rowId xmlns:a16="http://schemas.microsoft.com/office/drawing/2014/main" val="352475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163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03A151-8F1E-4A6B-A4DD-062E13D3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5" name="Označba mesta vsebine 4">
            <a:extLst>
              <a:ext uri="{FF2B5EF4-FFF2-40B4-BE49-F238E27FC236}">
                <a16:creationId xmlns:a16="http://schemas.microsoft.com/office/drawing/2014/main" id="{DD3ECA7C-1D85-4F41-953D-2ABAF21EE8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193191"/>
              </p:ext>
            </p:extLst>
          </p:nvPr>
        </p:nvGraphicFramePr>
        <p:xfrm>
          <a:off x="150517" y="47036"/>
          <a:ext cx="11456354" cy="5719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069">
                  <a:extLst>
                    <a:ext uri="{9D8B030D-6E8A-4147-A177-3AD203B41FA5}">
                      <a16:colId xmlns:a16="http://schemas.microsoft.com/office/drawing/2014/main" val="3495472081"/>
                    </a:ext>
                  </a:extLst>
                </a:gridCol>
                <a:gridCol w="2732512">
                  <a:extLst>
                    <a:ext uri="{9D8B030D-6E8A-4147-A177-3AD203B41FA5}">
                      <a16:colId xmlns:a16="http://schemas.microsoft.com/office/drawing/2014/main" val="4116954118"/>
                    </a:ext>
                  </a:extLst>
                </a:gridCol>
                <a:gridCol w="2517392">
                  <a:extLst>
                    <a:ext uri="{9D8B030D-6E8A-4147-A177-3AD203B41FA5}">
                      <a16:colId xmlns:a16="http://schemas.microsoft.com/office/drawing/2014/main" val="3995750315"/>
                    </a:ext>
                  </a:extLst>
                </a:gridCol>
                <a:gridCol w="2523961">
                  <a:extLst>
                    <a:ext uri="{9D8B030D-6E8A-4147-A177-3AD203B41FA5}">
                      <a16:colId xmlns:a16="http://schemas.microsoft.com/office/drawing/2014/main" val="1720614403"/>
                    </a:ext>
                  </a:extLst>
                </a:gridCol>
                <a:gridCol w="2214420">
                  <a:extLst>
                    <a:ext uri="{9D8B030D-6E8A-4147-A177-3AD203B41FA5}">
                      <a16:colId xmlns:a16="http://schemas.microsoft.com/office/drawing/2014/main" val="2585761478"/>
                    </a:ext>
                  </a:extLst>
                </a:gridCol>
              </a:tblGrid>
              <a:tr h="29672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PROJECT SUMMARY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INDICATORS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MEANS OF VERIFICATION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RISKS / ASSUMPTIONS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5025971"/>
                  </a:ext>
                </a:extLst>
              </a:tr>
              <a:tr h="97204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Goal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 err="1">
                          <a:effectLst/>
                        </a:rPr>
                        <a:t>Izboljševanje</a:t>
                      </a:r>
                      <a:r>
                        <a:rPr lang="en-AU" sz="1200" dirty="0">
                          <a:effectLst/>
                        </a:rPr>
                        <a:t> in </a:t>
                      </a:r>
                      <a:r>
                        <a:rPr lang="en-AU" sz="1200" dirty="0" err="1">
                          <a:effectLst/>
                        </a:rPr>
                        <a:t>spremljanje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kakovosti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organizacije</a:t>
                      </a:r>
                      <a:r>
                        <a:rPr lang="en-AU" sz="1200" dirty="0">
                          <a:effectLst/>
                        </a:rPr>
                        <a:t> za </a:t>
                      </a:r>
                      <a:r>
                        <a:rPr lang="en-AU" sz="1200" dirty="0" err="1">
                          <a:effectLst/>
                        </a:rPr>
                        <a:t>izobraževanje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odraslih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 err="1">
                          <a:effectLst/>
                        </a:rPr>
                        <a:t>Usposobljene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zaposlene</a:t>
                      </a:r>
                      <a:r>
                        <a:rPr lang="en-AU" sz="1200" dirty="0">
                          <a:effectLst/>
                        </a:rPr>
                        <a:t>, ki </a:t>
                      </a:r>
                      <a:r>
                        <a:rPr lang="en-AU" sz="1200" dirty="0" err="1">
                          <a:effectLst/>
                        </a:rPr>
                        <a:t>delujejo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na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področju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kakovosti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 err="1">
                          <a:effectLst/>
                        </a:rPr>
                        <a:t>Certifikat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 err="1">
                          <a:effectLst/>
                        </a:rPr>
                        <a:t>Situacija</a:t>
                      </a:r>
                      <a:r>
                        <a:rPr lang="en-AU" sz="1200" dirty="0">
                          <a:effectLst/>
                        </a:rPr>
                        <a:t>, </a:t>
                      </a:r>
                      <a:r>
                        <a:rPr lang="en-AU" sz="1200" dirty="0" err="1">
                          <a:effectLst/>
                        </a:rPr>
                        <a:t>povezana</a:t>
                      </a:r>
                      <a:r>
                        <a:rPr lang="en-AU" sz="1200" dirty="0">
                          <a:effectLst/>
                        </a:rPr>
                        <a:t> s  covid-19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Zaposlene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bodo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motivirane</a:t>
                      </a:r>
                      <a:r>
                        <a:rPr lang="en-AU" sz="1200" dirty="0">
                          <a:effectLst/>
                        </a:rPr>
                        <a:t> za </a:t>
                      </a:r>
                      <a:r>
                        <a:rPr lang="en-AU" sz="1200" err="1">
                          <a:effectLst/>
                        </a:rPr>
                        <a:t>pridobitev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novega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znanja</a:t>
                      </a:r>
                      <a:endParaRPr lang="en-AU" sz="12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9553716"/>
                  </a:ext>
                </a:extLst>
              </a:tr>
              <a:tr h="59346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Objective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Pridobitev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novega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znanja</a:t>
                      </a:r>
                      <a:r>
                        <a:rPr lang="en-AU" sz="1200" dirty="0">
                          <a:effectLst/>
                        </a:rPr>
                        <a:t> in </a:t>
                      </a:r>
                      <a:r>
                        <a:rPr lang="en-AU" sz="1200" err="1">
                          <a:effectLst/>
                        </a:rPr>
                        <a:t>uporaba</a:t>
                      </a:r>
                      <a:r>
                        <a:rPr lang="en-AU" sz="1200" dirty="0">
                          <a:effectLst/>
                        </a:rPr>
                        <a:t> v </a:t>
                      </a:r>
                      <a:r>
                        <a:rPr lang="en-AU" sz="1200" err="1">
                          <a:effectLst/>
                        </a:rPr>
                        <a:t>praksi</a:t>
                      </a:r>
                      <a:endParaRPr lang="en-AU" sz="1200" dirty="0" err="1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Število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planov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kakovosti</a:t>
                      </a:r>
                      <a:endParaRPr lang="en-AU" sz="1200" dirty="0" err="1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Predstavitvena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delavnica</a:t>
                      </a:r>
                      <a:endParaRPr lang="en-AU" sz="1200" dirty="0" err="1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Sodelavci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bodo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zainteresirani</a:t>
                      </a:r>
                      <a:r>
                        <a:rPr lang="en-AU" sz="1200" dirty="0">
                          <a:effectLst/>
                        </a:rPr>
                        <a:t> za </a:t>
                      </a:r>
                      <a:r>
                        <a:rPr lang="en-AU" sz="1200" err="1">
                          <a:effectLst/>
                        </a:rPr>
                        <a:t>spoznavanje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novih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orodij</a:t>
                      </a:r>
                      <a:endParaRPr lang="en-AU" sz="1200" dirty="0" err="1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6793101"/>
                  </a:ext>
                </a:extLst>
              </a:tr>
              <a:tr h="212607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Outputs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3 </a:t>
                      </a:r>
                      <a:r>
                        <a:rPr lang="en-AU" sz="1200" err="1">
                          <a:effectLst/>
                        </a:rPr>
                        <a:t>zaposlene</a:t>
                      </a:r>
                      <a:r>
                        <a:rPr lang="en-AU" sz="1200" dirty="0">
                          <a:effectLst/>
                        </a:rPr>
                        <a:t> se </a:t>
                      </a:r>
                      <a:r>
                        <a:rPr lang="en-AU" sz="1200" err="1">
                          <a:effectLst/>
                        </a:rPr>
                        <a:t>udeležijo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ene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mobilnosti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na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temo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kakovosti</a:t>
                      </a:r>
                      <a:endParaRPr lang="en-AU" sz="1200" dirty="0" err="1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Nastanek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bloga</a:t>
                      </a:r>
                      <a:endParaRPr lang="en-AU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Predstavitvena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delavnica</a:t>
                      </a:r>
                      <a:endParaRPr lang="en-AU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Nabor </a:t>
                      </a:r>
                      <a:r>
                        <a:rPr lang="en-AU" sz="1200" err="1">
                          <a:effectLst/>
                        </a:rPr>
                        <a:t>orodij</a:t>
                      </a:r>
                      <a:r>
                        <a:rPr lang="en-AU" sz="1200" dirty="0">
                          <a:effectLst/>
                        </a:rPr>
                        <a:t> za </a:t>
                      </a:r>
                      <a:r>
                        <a:rPr lang="en-AU" sz="1200" err="1">
                          <a:effectLst/>
                        </a:rPr>
                        <a:t>načrtovanje</a:t>
                      </a:r>
                      <a:r>
                        <a:rPr lang="en-AU" sz="1200" dirty="0">
                          <a:effectLst/>
                        </a:rPr>
                        <a:t> in </a:t>
                      </a:r>
                      <a:r>
                        <a:rPr lang="en-AU" sz="1200" err="1">
                          <a:effectLst/>
                        </a:rPr>
                        <a:t>evalvacijo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kakovosti</a:t>
                      </a:r>
                      <a:endParaRPr lang="en-AU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Članek</a:t>
                      </a:r>
                      <a:r>
                        <a:rPr lang="en-AU" sz="1200" dirty="0">
                          <a:effectLst/>
                        </a:rPr>
                        <a:t> v ACS </a:t>
                      </a:r>
                      <a:r>
                        <a:rPr lang="en-AU" sz="1200" err="1">
                          <a:effectLst/>
                        </a:rPr>
                        <a:t>novičkah</a:t>
                      </a:r>
                      <a:r>
                        <a:rPr lang="en-AU" sz="1200" dirty="0">
                          <a:effectLst/>
                        </a:rPr>
                        <a:t> in </a:t>
                      </a:r>
                      <a:r>
                        <a:rPr lang="en-AU" sz="1200" err="1">
                          <a:effectLst/>
                        </a:rPr>
                        <a:t>na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Epale</a:t>
                      </a:r>
                      <a:endParaRPr lang="en-AU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Število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zaposlenih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na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mobilnosti</a:t>
                      </a:r>
                      <a:endParaRPr lang="en-AU" sz="1200" dirty="0" err="1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Število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blogov</a:t>
                      </a:r>
                      <a:endParaRPr lang="en-AU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Število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delavnic</a:t>
                      </a:r>
                      <a:endParaRPr lang="en-AU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Število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dokumentov</a:t>
                      </a:r>
                      <a:r>
                        <a:rPr lang="en-AU" sz="1200" dirty="0">
                          <a:effectLst/>
                        </a:rPr>
                        <a:t> z </a:t>
                      </a:r>
                      <a:r>
                        <a:rPr lang="en-AU" sz="1200" err="1">
                          <a:effectLst/>
                        </a:rPr>
                        <a:t>naborom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orodij</a:t>
                      </a:r>
                      <a:endParaRPr lang="en-AU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Število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člankov</a:t>
                      </a:r>
                      <a:endParaRPr lang="en-AU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Potrdilo</a:t>
                      </a:r>
                      <a:r>
                        <a:rPr lang="en-AU" sz="1200" dirty="0">
                          <a:effectLst/>
                        </a:rPr>
                        <a:t> o </a:t>
                      </a:r>
                      <a:r>
                        <a:rPr lang="en-AU" sz="1200" err="1">
                          <a:effectLst/>
                        </a:rPr>
                        <a:t>usposabljanju</a:t>
                      </a:r>
                      <a:endParaRPr lang="en-AU" sz="1200" dirty="0" err="1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 err="1">
                          <a:effectLst/>
                        </a:rPr>
                        <a:t>Objavljen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oblog</a:t>
                      </a:r>
                      <a:endParaRPr lang="en-AU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Izvedena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delavnica</a:t>
                      </a:r>
                      <a:endParaRPr lang="en-AU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 err="1">
                          <a:effectLst/>
                        </a:rPr>
                        <a:t>Izdelan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dokument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 err="1">
                          <a:effectLst/>
                        </a:rPr>
                        <a:t>Objavljen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članek</a:t>
                      </a:r>
                      <a:endParaRPr lang="en-AU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Zaposlene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bodo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zainteresirane</a:t>
                      </a:r>
                      <a:r>
                        <a:rPr lang="en-AU" sz="1200" dirty="0">
                          <a:effectLst/>
                        </a:rPr>
                        <a:t> za </a:t>
                      </a:r>
                      <a:r>
                        <a:rPr lang="en-AU" sz="1200" err="1">
                          <a:effectLst/>
                        </a:rPr>
                        <a:t>udeležbo</a:t>
                      </a:r>
                      <a:r>
                        <a:rPr lang="en-AU" sz="1200" dirty="0">
                          <a:effectLst/>
                        </a:rPr>
                        <a:t>.</a:t>
                      </a:r>
                    </a:p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AU" sz="1200" err="1">
                          <a:effectLst/>
                        </a:rPr>
                        <a:t>Sodelavci</a:t>
                      </a:r>
                      <a:r>
                        <a:rPr lang="en-AU" sz="1200" dirty="0">
                          <a:effectLst/>
                        </a:rPr>
                        <a:t> ne </a:t>
                      </a:r>
                      <a:r>
                        <a:rPr lang="en-AU" sz="1200" err="1">
                          <a:effectLst/>
                        </a:rPr>
                        <a:t>bodo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motivirani</a:t>
                      </a:r>
                      <a:r>
                        <a:rPr lang="en-AU" sz="1200" dirty="0">
                          <a:effectLst/>
                        </a:rPr>
                        <a:t> za </a:t>
                      </a:r>
                      <a:r>
                        <a:rPr lang="en-AU" sz="1200" err="1">
                          <a:effectLst/>
                        </a:rPr>
                        <a:t>pisanje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komentarjev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na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blogu</a:t>
                      </a:r>
                      <a:r>
                        <a:rPr lang="en-AU" sz="1200" dirty="0">
                          <a:effectLst/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Sodelavci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bodo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zainteresirani</a:t>
                      </a:r>
                      <a:r>
                        <a:rPr lang="en-AU" sz="1200" dirty="0">
                          <a:effectLst/>
                        </a:rPr>
                        <a:t> za </a:t>
                      </a:r>
                      <a:r>
                        <a:rPr lang="en-AU" sz="1200" err="1">
                          <a:effectLst/>
                        </a:rPr>
                        <a:t>udeležbo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na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delavnici</a:t>
                      </a:r>
                      <a:endParaRPr lang="en-AU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Urodja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bodo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uporabna</a:t>
                      </a:r>
                      <a:r>
                        <a:rPr lang="en-AU" sz="1200" dirty="0">
                          <a:effectLst/>
                        </a:rPr>
                        <a:t> v </a:t>
                      </a:r>
                      <a:r>
                        <a:rPr lang="en-AU" sz="1200" err="1">
                          <a:effectLst/>
                        </a:rPr>
                        <a:t>praksi</a:t>
                      </a:r>
                      <a:r>
                        <a:rPr lang="en-AU" sz="1200" dirty="0">
                          <a:effectLst/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Pozitiven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odziv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na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članek</a:t>
                      </a:r>
                      <a:r>
                        <a:rPr lang="en-AU" sz="1200" dirty="0">
                          <a:effectLst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2002655"/>
                  </a:ext>
                </a:extLst>
              </a:tr>
              <a:tr h="173096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Activities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Izvedba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mobilnosti</a:t>
                      </a:r>
                      <a:endParaRPr lang="en-AU" sz="1200" dirty="0" err="1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Blog </a:t>
                      </a:r>
                      <a:r>
                        <a:rPr lang="en-AU" sz="1200" err="1">
                          <a:effectLst/>
                        </a:rPr>
                        <a:t>kot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refleksija</a:t>
                      </a:r>
                      <a:endParaRPr lang="en-AU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Prenos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znanja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na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sodelavce</a:t>
                      </a:r>
                      <a:endParaRPr lang="en-AU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Pisanje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članka</a:t>
                      </a:r>
                      <a:endParaRPr lang="en-AU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Število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mobilnosti</a:t>
                      </a:r>
                      <a:endParaRPr lang="en-AU" sz="1200" dirty="0" err="1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Število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blogov</a:t>
                      </a:r>
                      <a:endParaRPr lang="en-AU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Število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delavnic</a:t>
                      </a:r>
                      <a:endParaRPr lang="en-AU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Število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člankov</a:t>
                      </a:r>
                      <a:endParaRPr lang="en-AU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Izvedena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mobilnost</a:t>
                      </a:r>
                      <a:endParaRPr lang="en-AU" sz="1200" dirty="0" err="1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Objavljen</a:t>
                      </a:r>
                      <a:r>
                        <a:rPr lang="en-AU" sz="1200" dirty="0">
                          <a:effectLst/>
                        </a:rPr>
                        <a:t> blog s </a:t>
                      </a:r>
                      <a:r>
                        <a:rPr lang="en-AU" sz="1200" err="1">
                          <a:effectLst/>
                        </a:rPr>
                        <a:t>komentarji</a:t>
                      </a:r>
                      <a:endParaRPr lang="en-AU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Izvedena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delavnica</a:t>
                      </a:r>
                      <a:endParaRPr lang="en-AU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Napisan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članek</a:t>
                      </a:r>
                      <a:endParaRPr lang="en-AU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Situacija</a:t>
                      </a:r>
                      <a:r>
                        <a:rPr lang="en-AU" sz="1200" dirty="0">
                          <a:effectLst/>
                        </a:rPr>
                        <a:t>, </a:t>
                      </a:r>
                      <a:r>
                        <a:rPr lang="en-AU" sz="1200" err="1">
                          <a:effectLst/>
                        </a:rPr>
                        <a:t>povezana</a:t>
                      </a:r>
                      <a:r>
                        <a:rPr lang="en-AU" sz="1200" dirty="0">
                          <a:effectLst/>
                        </a:rPr>
                        <a:t> s  covid-19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Sodelavci</a:t>
                      </a:r>
                      <a:r>
                        <a:rPr lang="en-AU" sz="1200" dirty="0">
                          <a:effectLst/>
                        </a:rPr>
                        <a:t> ne </a:t>
                      </a:r>
                      <a:r>
                        <a:rPr lang="en-AU" sz="1200" err="1">
                          <a:effectLst/>
                        </a:rPr>
                        <a:t>bodo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motivirani</a:t>
                      </a:r>
                      <a:r>
                        <a:rPr lang="en-AU" sz="1200" dirty="0">
                          <a:effectLst/>
                        </a:rPr>
                        <a:t> za </a:t>
                      </a:r>
                      <a:r>
                        <a:rPr lang="en-AU" sz="1200" err="1">
                          <a:effectLst/>
                        </a:rPr>
                        <a:t>pisanje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komentarjev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na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blogu</a:t>
                      </a:r>
                      <a:r>
                        <a:rPr lang="en-AU" sz="1200" dirty="0">
                          <a:effectLst/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Sodelavci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bodo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zainteresirani</a:t>
                      </a:r>
                      <a:r>
                        <a:rPr lang="en-AU" sz="1200" dirty="0">
                          <a:effectLst/>
                        </a:rPr>
                        <a:t> za </a:t>
                      </a:r>
                      <a:r>
                        <a:rPr lang="en-AU" sz="1200" err="1">
                          <a:effectLst/>
                        </a:rPr>
                        <a:t>udeležbo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na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delavnici</a:t>
                      </a:r>
                      <a:endParaRPr lang="en-AU" sz="12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err="1">
                          <a:effectLst/>
                        </a:rPr>
                        <a:t>Pozitiven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odziv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na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err="1">
                          <a:effectLst/>
                        </a:rPr>
                        <a:t>članek</a:t>
                      </a:r>
                      <a:r>
                        <a:rPr lang="en-AU" sz="1200" dirty="0">
                          <a:effectLst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1238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264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5E23E86-8A65-44F3-A358-6E6F28D3E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956536" cy="1781175"/>
          </a:xfrm>
        </p:spPr>
        <p:txBody>
          <a:bodyPr>
            <a:normAutofit/>
          </a:bodyPr>
          <a:lstStyle/>
          <a:p>
            <a:r>
              <a:rPr lang="sl-SI" sz="3200" dirty="0" err="1">
                <a:solidFill>
                  <a:srgbClr val="FFFFFF"/>
                </a:solidFill>
                <a:cs typeface="Calibri Light"/>
              </a:rPr>
              <a:t>Ganttov</a:t>
            </a:r>
            <a:r>
              <a:rPr lang="sl-SI" sz="3200" dirty="0">
                <a:solidFill>
                  <a:srgbClr val="FFFFFF"/>
                </a:solidFill>
                <a:cs typeface="Calibri Light"/>
              </a:rPr>
              <a:t> grafikon</a:t>
            </a:r>
            <a:endParaRPr lang="sl-SI" sz="3200" dirty="0">
              <a:solidFill>
                <a:srgbClr val="FFFFFF"/>
              </a:solidFill>
            </a:endParaRP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AB8635DB-E836-4F73-B6ED-075A342C7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ea typeface="+mn-lt"/>
                <a:cs typeface="+mn-lt"/>
              </a:rPr>
              <a:t>Ganttov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grafikon</a:t>
            </a:r>
            <a:r>
              <a:rPr lang="en-US" sz="2000" dirty="0">
                <a:ea typeface="+mn-lt"/>
                <a:cs typeface="+mn-lt"/>
              </a:rPr>
              <a:t> je </a:t>
            </a:r>
            <a:r>
              <a:rPr lang="en-US" sz="2000" dirty="0" err="1">
                <a:ea typeface="+mn-lt"/>
                <a:cs typeface="+mn-lt"/>
              </a:rPr>
              <a:t>časovnica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projekta</a:t>
            </a:r>
            <a:r>
              <a:rPr lang="en-US" sz="2000" dirty="0">
                <a:ea typeface="+mn-lt"/>
                <a:cs typeface="+mn-lt"/>
              </a:rPr>
              <a:t>. Na </a:t>
            </a:r>
            <a:r>
              <a:rPr lang="en-US" sz="2000" dirty="0" err="1">
                <a:ea typeface="+mn-lt"/>
                <a:cs typeface="+mn-lt"/>
              </a:rPr>
              <a:t>vrhu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grafikona</a:t>
            </a:r>
            <a:r>
              <a:rPr lang="en-US" sz="2000" dirty="0">
                <a:ea typeface="+mn-lt"/>
                <a:cs typeface="+mn-lt"/>
              </a:rPr>
              <a:t> je </a:t>
            </a:r>
            <a:r>
              <a:rPr lang="en-US" sz="2000" dirty="0" err="1">
                <a:ea typeface="+mn-lt"/>
                <a:cs typeface="+mn-lt"/>
              </a:rPr>
              <a:t>prikazan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časovni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okvir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levi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strani</a:t>
            </a:r>
            <a:r>
              <a:rPr lang="en-US" sz="2000" dirty="0">
                <a:ea typeface="+mn-lt"/>
                <a:cs typeface="+mn-lt"/>
              </a:rPr>
              <a:t> pa so </a:t>
            </a:r>
            <a:r>
              <a:rPr lang="en-US" sz="2000" dirty="0" err="1">
                <a:ea typeface="+mn-lt"/>
                <a:cs typeface="+mn-lt"/>
              </a:rPr>
              <a:t>navedene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aktivnosti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projekta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>
              <a:cs typeface="Calibri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4A63FBB6-63B4-4780-99CF-A08B4D804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102" y="1831403"/>
            <a:ext cx="6903723" cy="307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45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31C0B5B-8F64-44A4-A680-A7209966C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sl-SI" sz="4000">
                <a:cs typeface="Calibri Light"/>
              </a:rPr>
              <a:t>Primer</a:t>
            </a:r>
            <a:endParaRPr lang="sl-SI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A53067-0BAB-4E8D-A272-1D96030BC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dirty="0">
                <a:ea typeface="+mn-lt"/>
                <a:cs typeface="+mn-lt"/>
              </a:rPr>
              <a:t>https://www.vertex42.com/ExcelTemplates/simple-gantt-chart.html</a:t>
            </a:r>
            <a:endParaRPr lang="en-US" sz="200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6838A4A-59DC-4722-B901-FD7F3E79E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19" y="2405149"/>
            <a:ext cx="9284265" cy="38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34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31765B2-C088-48ED-96AC-2E601232E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sl-SI" sz="4100">
                <a:solidFill>
                  <a:srgbClr val="FFFFFF"/>
                </a:solidFill>
                <a:cs typeface="Calibri Light"/>
              </a:rPr>
              <a:t>RAZMIGAJMO MOŽGANČKE - DELO V SKUPINAH </a:t>
            </a:r>
          </a:p>
        </p:txBody>
      </p:sp>
      <p:sp>
        <p:nvSpPr>
          <p:cNvPr id="20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B0D2B96-A886-404F-9C19-B5C5A5791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sl-SI"/>
          </a:p>
          <a:p>
            <a:pPr marL="0" indent="0">
              <a:buNone/>
            </a:pPr>
            <a:r>
              <a:rPr lang="sl-SI" dirty="0">
                <a:cs typeface="Calibri"/>
              </a:rPr>
              <a:t>SAMOEVALVACIJSKI VPRAŠALNIK ZA UČITELJE</a:t>
            </a:r>
          </a:p>
          <a:p>
            <a:endParaRPr lang="sl-SI" dirty="0">
              <a:cs typeface="Calibri"/>
            </a:endParaRPr>
          </a:p>
          <a:p>
            <a:pPr marL="0" indent="0">
              <a:buNone/>
            </a:pPr>
            <a:r>
              <a:rPr lang="sl-SI" dirty="0">
                <a:ea typeface="+mn-lt"/>
                <a:cs typeface="+mn-lt"/>
                <a:hlinkClick r:id="rId2"/>
              </a:rPr>
              <a:t>CRITICAL ANALYSIS_.Lea, Tina, Biserka.docx</a:t>
            </a:r>
            <a:r>
              <a:rPr lang="sl-SI" dirty="0">
                <a:ea typeface="+mn-lt"/>
                <a:cs typeface="+mn-lt"/>
              </a:rPr>
              <a:t> </a:t>
            </a:r>
            <a:endParaRPr lang="sl-S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396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664019-9F93-436A-B8BC-49C72B29B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509" y="4503293"/>
            <a:ext cx="9043829" cy="1659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300" i="1" kern="1200" noProof="1">
                <a:latin typeface="+mj-lt"/>
                <a:ea typeface="+mj-ea"/>
                <a:cs typeface="+mj-cs"/>
              </a:rPr>
              <a:t>"Osredotočimo se na pot, ne na cilj. Izpolnjenosti ne prinaša to, da nekaj končamo, ampak nas že izpolnjuje dejanje samo."</a:t>
            </a:r>
            <a:r>
              <a:rPr lang="en-US" sz="2300" i="1" kern="1200" dirty="0">
                <a:latin typeface="+mj-lt"/>
                <a:ea typeface="+mj-ea"/>
                <a:cs typeface="+mj-cs"/>
              </a:rPr>
              <a:t> </a:t>
            </a:r>
            <a:br>
              <a:rPr lang="en-US" sz="2300" i="1" kern="1200" dirty="0"/>
            </a:br>
            <a:r>
              <a:rPr lang="en-US" sz="2300" i="1" kern="1200" dirty="0">
                <a:latin typeface="+mj-lt"/>
                <a:ea typeface="+mj-ea"/>
                <a:cs typeface="+mj-cs"/>
              </a:rPr>
              <a:t>Greg Anderson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Slika 9" descr="Slika, ki vsebuje besede oseba, ljudje&#10;&#10;Opis je samodejno ustvarjen">
            <a:extLst>
              <a:ext uri="{FF2B5EF4-FFF2-40B4-BE49-F238E27FC236}">
                <a16:creationId xmlns:a16="http://schemas.microsoft.com/office/drawing/2014/main" id="{7E37ADF9-6687-4828-9CCE-EFD837437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00" r="11500"/>
          <a:stretch/>
        </p:blipFill>
        <p:spPr>
          <a:xfrm>
            <a:off x="895336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7" descr="Slika, ki vsebuje besede oseba, zunanje, ženska, postavljajoče&#10;&#10;Opis je samodejno ustvarjen">
            <a:extLst>
              <a:ext uri="{FF2B5EF4-FFF2-40B4-BE49-F238E27FC236}">
                <a16:creationId xmlns:a16="http://schemas.microsoft.com/office/drawing/2014/main" id="{71E18DA9-377C-4B00-BBAB-660A99F32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582" r="418"/>
          <a:stretch/>
        </p:blipFill>
        <p:spPr>
          <a:xfrm>
            <a:off x="4610101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Slika 8" descr="Slika, ki vsebuje besede oseba, zunanje, postavljajoče, nasmejan&#10;&#10;Opis je samodejno ustvarjen">
            <a:extLst>
              <a:ext uri="{FF2B5EF4-FFF2-40B4-BE49-F238E27FC236}">
                <a16:creationId xmlns:a16="http://schemas.microsoft.com/office/drawing/2014/main" id="{AD4EF106-9EE8-4DB6-819B-0033ED216A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03" r="6797"/>
          <a:stretch/>
        </p:blipFill>
        <p:spPr>
          <a:xfrm>
            <a:off x="8324865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7341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A4E80-5CF6-45E3-AA5D-EA69E6212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… še nekaj zanimivosti</a:t>
            </a:r>
            <a:endParaRPr lang="sl-SI" dirty="0"/>
          </a:p>
        </p:txBody>
      </p:sp>
      <p:pic>
        <p:nvPicPr>
          <p:cNvPr id="4" name="Slika 4" descr="Slika, ki vsebuje besede preslikava&#10;&#10;Opis je samodejno ustvarjen">
            <a:extLst>
              <a:ext uri="{FF2B5EF4-FFF2-40B4-BE49-F238E27FC236}">
                <a16:creationId xmlns:a16="http://schemas.microsoft.com/office/drawing/2014/main" id="{568E96B3-B96F-4ACB-8143-C677F0C56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505" y="2159624"/>
            <a:ext cx="3506279" cy="2635446"/>
          </a:xfr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B8C2C455-5160-4C85-A2D5-60B594BF7887}"/>
              </a:ext>
            </a:extLst>
          </p:cNvPr>
          <p:cNvSpPr/>
          <p:nvPr/>
        </p:nvSpPr>
        <p:spPr>
          <a:xfrm>
            <a:off x="1104430" y="5210763"/>
            <a:ext cx="2492962" cy="1326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cs typeface="Calibri"/>
              </a:rPr>
              <a:t>ŠOLSKA URA TRAJA 75 MINUT</a:t>
            </a:r>
            <a:endParaRPr lang="sl-SI" dirty="0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6A80DF3F-2CB1-418C-B810-4C4A19B6687E}"/>
              </a:ext>
            </a:extLst>
          </p:cNvPr>
          <p:cNvSpPr/>
          <p:nvPr/>
        </p:nvSpPr>
        <p:spPr>
          <a:xfrm>
            <a:off x="5563541" y="1842912"/>
            <a:ext cx="2492962" cy="1326444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l-SI" dirty="0">
                <a:cs typeface="Calibri"/>
              </a:rPr>
              <a:t>ŠOLSKO LETO TRAJA 5 OBODBIJ</a:t>
            </a:r>
            <a:endParaRPr lang="sl-SI" dirty="0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194C3F72-964C-4509-AE13-06B164A49A3B}"/>
              </a:ext>
            </a:extLst>
          </p:cNvPr>
          <p:cNvSpPr/>
          <p:nvPr/>
        </p:nvSpPr>
        <p:spPr>
          <a:xfrm>
            <a:off x="8207023" y="1692393"/>
            <a:ext cx="2492962" cy="132644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l-SI" dirty="0">
                <a:cs typeface="Calibri"/>
              </a:rPr>
              <a:t>6 TEDNOV POUKA IN EN TEDEN IZPITOV</a:t>
            </a: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CEE362D1-E5F9-4774-870B-FA56E1712129}"/>
              </a:ext>
            </a:extLst>
          </p:cNvPr>
          <p:cNvSpPr/>
          <p:nvPr/>
        </p:nvSpPr>
        <p:spPr>
          <a:xfrm>
            <a:off x="6965244" y="3065875"/>
            <a:ext cx="2492962" cy="132644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l-SI" dirty="0">
                <a:cs typeface="Calibri"/>
              </a:rPr>
              <a:t>V VSAKEM OBDOBJU JE OD 5 – 7 PREDMETOV</a:t>
            </a:r>
          </a:p>
        </p:txBody>
      </p:sp>
    </p:spTree>
    <p:extLst>
      <p:ext uri="{BB962C8B-B14F-4D97-AF65-F5344CB8AC3E}">
        <p14:creationId xmlns:p14="http://schemas.microsoft.com/office/powerpoint/2010/main" val="319520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Document 2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713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3F14653-DECF-45B2-A058-84625FF7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SCHUOLA IN CHIARO</a:t>
            </a:r>
            <a:endParaRPr lang="en-US" sz="3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Slika 12" descr="Slika, ki vsebuje besede preslikava&#10;&#10;Opis je samodejno ustvarjen">
            <a:extLst>
              <a:ext uri="{FF2B5EF4-FFF2-40B4-BE49-F238E27FC236}">
                <a16:creationId xmlns:a16="http://schemas.microsoft.com/office/drawing/2014/main" id="{D7B706D9-AB08-4261-86C4-1C3C49D94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64261" y="640080"/>
            <a:ext cx="5034881" cy="5578816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1A567FD5-2DBF-4B97-B450-1EB5EF540736}"/>
              </a:ext>
            </a:extLst>
          </p:cNvPr>
          <p:cNvSpPr txBox="1"/>
          <p:nvPr/>
        </p:nvSpPr>
        <p:spPr>
          <a:xfrm>
            <a:off x="8701668" y="2252546"/>
            <a:ext cx="11727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l-SI" dirty="0">
                <a:hlinkClick r:id="rId4"/>
              </a:rPr>
              <a:t>iskalnik</a:t>
            </a:r>
            <a:endParaRPr lang="sl-S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4418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7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lika 10" descr="Slika, ki vsebuje besede oseba, stena, notranji, tla&#10;&#10;Opis je samodejno ustvarjen">
            <a:extLst>
              <a:ext uri="{FF2B5EF4-FFF2-40B4-BE49-F238E27FC236}">
                <a16:creationId xmlns:a16="http://schemas.microsoft.com/office/drawing/2014/main" id="{48D52772-C97A-4804-A958-B7FA5B81A5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4" t="31818" r="5807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84" name="Rectangle 7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5794ECF-47A2-489D-A57D-08BFA3CDD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/>
              <a:t>HVALA ZA POZORNOST</a:t>
            </a:r>
            <a:br>
              <a:rPr lang="en-US" sz="5100"/>
            </a:br>
            <a:br>
              <a:rPr lang="en-US" sz="5100"/>
            </a:br>
            <a:r>
              <a:rPr lang="en-US" sz="5100"/>
              <a:t>Lea, Tina in Biserka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94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A62069-008E-4826-A55A-7C207754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RAZLIČNOST NAS BOGATI</a:t>
            </a:r>
          </a:p>
        </p:txBody>
      </p:sp>
      <p:pic>
        <p:nvPicPr>
          <p:cNvPr id="5" name="Slika 5" descr="Slika, ki vsebuje besede oseba, notranji, tla, skupina&#10;&#10;Opis je samodejno ustvarjen">
            <a:extLst>
              <a:ext uri="{FF2B5EF4-FFF2-40B4-BE49-F238E27FC236}">
                <a16:creationId xmlns:a16="http://schemas.microsoft.com/office/drawing/2014/main" id="{18FB57D9-B3DF-44D5-A0B3-7F67B7013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5" r="-5" b="-5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4" name="Slika 4" descr="Slika, ki vsebuje besede besedilo, notranji, stena, strop&#10;&#10;Opis je samodejno ustvarjen">
            <a:extLst>
              <a:ext uri="{FF2B5EF4-FFF2-40B4-BE49-F238E27FC236}">
                <a16:creationId xmlns:a16="http://schemas.microsoft.com/office/drawing/2014/main" id="{132935C0-E053-401A-9D74-3A63AE44F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916" r="12681" b="-2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6" name="Slika 6" descr="Slika, ki vsebuje besede notranji, oseba, tla, stena&#10;&#10;Opis je samodejno ustvarjen">
            <a:extLst>
              <a:ext uri="{FF2B5EF4-FFF2-40B4-BE49-F238E27FC236}">
                <a16:creationId xmlns:a16="http://schemas.microsoft.com/office/drawing/2014/main" id="{3B61EEE9-03AA-46B4-9B58-D86FE7AAE2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61" b="-5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A89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667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950D7B-EE2F-4D30-A6E5-9F92025E0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KLJUČNI POUDARKI</a:t>
            </a:r>
          </a:p>
        </p:txBody>
      </p:sp>
      <p:graphicFrame>
        <p:nvGraphicFramePr>
          <p:cNvPr id="5" name="Označba mesta vsebine 2">
            <a:extLst>
              <a:ext uri="{FF2B5EF4-FFF2-40B4-BE49-F238E27FC236}">
                <a16:creationId xmlns:a16="http://schemas.microsoft.com/office/drawing/2014/main" id="{CAFC9CEF-DDA7-45E4-9517-8129C6AEDE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0180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B46FFC-CD94-4F0F-90C9-95A38E064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cs typeface="Calibri Light"/>
              </a:rPr>
              <a:t>PRI NAČRTOVANJU KAKOVOSTI SO NAJPOMEMBNEJŠI</a:t>
            </a:r>
            <a:endParaRPr lang="sl-SI" dirty="0"/>
          </a:p>
        </p:txBody>
      </p:sp>
      <p:graphicFrame>
        <p:nvGraphicFramePr>
          <p:cNvPr id="5" name="Označba mesta vsebine 2">
            <a:extLst>
              <a:ext uri="{FF2B5EF4-FFF2-40B4-BE49-F238E27FC236}">
                <a16:creationId xmlns:a16="http://schemas.microsoft.com/office/drawing/2014/main" id="{D5C64764-E00B-4F76-8BD3-FFBC7853AC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83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1334FDD-EA73-49A1-894F-3997E88500FC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ALI STE VEDELI, DASE SPREMEMBE PRAVZAPRAV DOGAJAJO NA NEZAVEDNI RAVNI?</a:t>
            </a:r>
          </a:p>
        </p:txBody>
      </p:sp>
      <p:pic>
        <p:nvPicPr>
          <p:cNvPr id="4" name="Slika 4" descr="Slika, ki vsebuje besede besedilo, monitor, modro, posnetek zaslona&#10;&#10;Opis je samodejno ustvarjen">
            <a:extLst>
              <a:ext uri="{FF2B5EF4-FFF2-40B4-BE49-F238E27FC236}">
                <a16:creationId xmlns:a16="http://schemas.microsoft.com/office/drawing/2014/main" id="{8105957E-7287-4624-BC4C-601664B36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8796" y="643466"/>
            <a:ext cx="4677740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62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4D9265A-E60E-4001-BE09-5322A856C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l-SI" sz="3700">
                <a:solidFill>
                  <a:srgbClr val="FFFFFF"/>
                </a:solidFill>
                <a:cs typeface="Calibri Light"/>
              </a:rPr>
              <a:t>PREDSTAVITEV POSAMEZNIH ORODIJ</a:t>
            </a:r>
            <a:endParaRPr lang="sl-SI" sz="37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E3B40D9-33FF-4325-8270-EA3FE1497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sl-SI"/>
          </a:p>
          <a:p>
            <a:r>
              <a:rPr lang="sl-SI" dirty="0">
                <a:cs typeface="Calibri"/>
              </a:rPr>
              <a:t>Vsako orodje moramo prilagoditi razmeram v naši organizaciji.</a:t>
            </a:r>
          </a:p>
          <a:p>
            <a:endParaRPr lang="sl-SI" dirty="0">
              <a:cs typeface="Calibri"/>
            </a:endParaRPr>
          </a:p>
          <a:p>
            <a:r>
              <a:rPr lang="sl-SI" dirty="0">
                <a:cs typeface="Calibri"/>
              </a:rPr>
              <a:t>Vsako orodje moramo najprej preizkusiti mi sami.</a:t>
            </a:r>
          </a:p>
          <a:p>
            <a:endParaRPr lang="sl-SI" dirty="0">
              <a:cs typeface="Calibri"/>
            </a:endParaRPr>
          </a:p>
          <a:p>
            <a:r>
              <a:rPr lang="sl-SI" dirty="0">
                <a:cs typeface="Calibri"/>
              </a:rPr>
              <a:t>Nobeno orodje ni popolno.</a:t>
            </a:r>
          </a:p>
          <a:p>
            <a:endParaRPr lang="sl-SI" dirty="0">
              <a:cs typeface="Calibri"/>
            </a:endParaRPr>
          </a:p>
          <a:p>
            <a:r>
              <a:rPr lang="sl-SI" dirty="0">
                <a:cs typeface="Calibri"/>
              </a:rPr>
              <a:t>Vedno je prostor za izboljšave. </a:t>
            </a:r>
          </a:p>
        </p:txBody>
      </p:sp>
    </p:spTree>
    <p:extLst>
      <p:ext uri="{BB962C8B-B14F-4D97-AF65-F5344CB8AC3E}">
        <p14:creationId xmlns:p14="http://schemas.microsoft.com/office/powerpoint/2010/main" val="2942085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499E951-1AA0-49D6-87CB-7A1435CAF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sl-SI" sz="3400">
                <a:solidFill>
                  <a:schemeClr val="bg1"/>
                </a:solidFill>
                <a:cs typeface="Calibri Light"/>
              </a:rPr>
              <a:t>KAJ JE IZOBRAŽEVALNA ORGANIZACIJA?</a:t>
            </a:r>
            <a:endParaRPr lang="sl-SI" sz="3400">
              <a:solidFill>
                <a:schemeClr val="bg1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4039AAA-CCFF-45C2-B2F0-C0874BC43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sl-SI" sz="2400"/>
          </a:p>
          <a:p>
            <a:r>
              <a:rPr lang="sl-SI" sz="2400" dirty="0">
                <a:cs typeface="Calibri"/>
              </a:rPr>
              <a:t>… je ORGANIZEM, katerega preživetje je odvisno od okolja, v katerem deluje </a:t>
            </a:r>
          </a:p>
          <a:p>
            <a:r>
              <a:rPr lang="sl-SI" sz="2400" dirty="0">
                <a:cs typeface="Calibri"/>
              </a:rPr>
              <a:t>deluje kot PROJEKT: v določenem času z določenimi stroški dosegamo določene cilje</a:t>
            </a:r>
            <a:endParaRPr lang="sl-SI" dirty="0"/>
          </a:p>
          <a:p>
            <a:r>
              <a:rPr lang="sl-SI" sz="2400">
                <a:cs typeface="Calibri"/>
              </a:rPr>
              <a:t>… je OKOLJE, sestavljeno iz ljudi, odnosov med </a:t>
            </a:r>
            <a:r>
              <a:rPr lang="sl-SI" sz="2400" dirty="0">
                <a:cs typeface="Calibri"/>
              </a:rPr>
              <a:t>njimi, aktivnosti, iz določenih pogojev za delo, nanjo vplivajo politike (lokalne, mednarodne, nacionalne)</a:t>
            </a:r>
          </a:p>
          <a:p>
            <a:r>
              <a:rPr lang="sl-SI" sz="2400">
                <a:cs typeface="Calibri"/>
              </a:rPr>
              <a:t>… je PODJETJE, v katerem veljajo ekonomski </a:t>
            </a:r>
            <a:r>
              <a:rPr lang="sl-SI" sz="2400" dirty="0">
                <a:cs typeface="Calibri"/>
              </a:rPr>
              <a:t>principi, principi učinkovitosti, trajnosti, profita</a:t>
            </a:r>
          </a:p>
        </p:txBody>
      </p:sp>
    </p:spTree>
    <p:extLst>
      <p:ext uri="{BB962C8B-B14F-4D97-AF65-F5344CB8AC3E}">
        <p14:creationId xmlns:p14="http://schemas.microsoft.com/office/powerpoint/2010/main" val="966984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5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6EB84B7-726D-4C9A-94E0-EB50503C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80" y="1116677"/>
            <a:ext cx="4368602" cy="1263226"/>
          </a:xfrm>
        </p:spPr>
        <p:txBody>
          <a:bodyPr anchor="b">
            <a:normAutofit/>
          </a:bodyPr>
          <a:lstStyle/>
          <a:p>
            <a:r>
              <a:rPr lang="sl-SI" sz="5400">
                <a:cs typeface="Calibri Light"/>
              </a:rPr>
              <a:t>OKOLJE</a:t>
            </a:r>
            <a:endParaRPr lang="sl-SI" sz="5400"/>
          </a:p>
        </p:txBody>
      </p:sp>
      <p:sp>
        <p:nvSpPr>
          <p:cNvPr id="6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2BE6014-FB58-44D1-8345-7CBB7F43F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18" y="2560284"/>
            <a:ext cx="4585512" cy="157197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sl-SI" sz="2200" dirty="0">
              <a:cs typeface="Calibri"/>
            </a:endParaRPr>
          </a:p>
          <a:p>
            <a:r>
              <a:rPr lang="sl-SI" sz="2200" dirty="0">
                <a:cs typeface="Calibri"/>
              </a:rPr>
              <a:t>ZUNANJE – imamo omejen vpliv (PEST </a:t>
            </a:r>
            <a:r>
              <a:rPr lang="sl-SI" sz="2200" dirty="0" err="1">
                <a:cs typeface="Calibri"/>
              </a:rPr>
              <a:t>analys</a:t>
            </a:r>
            <a:r>
              <a:rPr lang="sl-SI" sz="2200" dirty="0">
                <a:cs typeface="Calibri"/>
              </a:rPr>
              <a:t>) - ekonomsko, socialno, politično, tehnološko</a:t>
            </a:r>
          </a:p>
        </p:txBody>
      </p:sp>
      <p:pic>
        <p:nvPicPr>
          <p:cNvPr id="4" name="Slika 5">
            <a:extLst>
              <a:ext uri="{FF2B5EF4-FFF2-40B4-BE49-F238E27FC236}">
                <a16:creationId xmlns:a16="http://schemas.microsoft.com/office/drawing/2014/main" id="{18521A2F-61CC-4780-97BC-79FD623AB7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5" t="10826" r="24840" b="12536"/>
          <a:stretch/>
        </p:blipFill>
        <p:spPr>
          <a:xfrm>
            <a:off x="7431625" y="166087"/>
            <a:ext cx="4249671" cy="341922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4731797-6817-4B8B-B9BF-4080E865F903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sl-SI" dirty="0">
              <a:cs typeface="Calibri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55F17D1-B081-4E4E-85A4-DE53E6648F73}"/>
              </a:ext>
            </a:extLst>
          </p:cNvPr>
          <p:cNvSpPr txBox="1"/>
          <p:nvPr/>
        </p:nvSpPr>
        <p:spPr>
          <a:xfrm>
            <a:off x="4867275" y="334327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sl-SI" dirty="0">
              <a:cs typeface="Calibri"/>
            </a:endParaRPr>
          </a:p>
        </p:txBody>
      </p:sp>
      <p:pic>
        <p:nvPicPr>
          <p:cNvPr id="8" name="Slika 8" descr="Slika, ki vsebuje besede besedilo, vizitka&#10;&#10;Opis je samodejno ustvarjen">
            <a:extLst>
              <a:ext uri="{FF2B5EF4-FFF2-40B4-BE49-F238E27FC236}">
                <a16:creationId xmlns:a16="http://schemas.microsoft.com/office/drawing/2014/main" id="{F7F13BCF-55C9-4A04-919E-B1AB6F064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0" y="4135438"/>
            <a:ext cx="2133600" cy="2143125"/>
          </a:xfrm>
          <a:prstGeom prst="rect">
            <a:avLst/>
          </a:prstGeom>
        </p:spPr>
      </p:pic>
      <p:sp>
        <p:nvSpPr>
          <p:cNvPr id="9" name="Označba mesta vsebine 2">
            <a:extLst>
              <a:ext uri="{FF2B5EF4-FFF2-40B4-BE49-F238E27FC236}">
                <a16:creationId xmlns:a16="http://schemas.microsoft.com/office/drawing/2014/main" id="{175FA04B-766D-4F6D-95AB-DA5F843A69CB}"/>
              </a:ext>
            </a:extLst>
          </p:cNvPr>
          <p:cNvSpPr txBox="1">
            <a:spLocks/>
          </p:cNvSpPr>
          <p:nvPr/>
        </p:nvSpPr>
        <p:spPr>
          <a:xfrm>
            <a:off x="7611403" y="3787298"/>
            <a:ext cx="4233820" cy="130820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200" dirty="0">
                <a:cs typeface="Calibri"/>
              </a:rPr>
              <a:t>NOTRANJE – nanj imamo vpliv (lahko ga kontroliramo)</a:t>
            </a:r>
          </a:p>
          <a:p>
            <a:r>
              <a:rPr lang="sl-SI" sz="2200" dirty="0">
                <a:cs typeface="Calibri"/>
              </a:rPr>
              <a:t>Vse, kar lahko vpliva na rezultat, je treba preveriti</a:t>
            </a:r>
          </a:p>
          <a:p>
            <a:endParaRPr lang="sl-SI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5753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798</Words>
  <Application>Microsoft Office PowerPoint</Application>
  <PresentationFormat>Širokozaslonsko</PresentationFormat>
  <Paragraphs>150</Paragraphs>
  <Slides>22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Officeova tema</vt:lpstr>
      <vt:lpstr>Teorije in metode načrtovanja in evalvacije v izobraževanju</vt:lpstr>
      <vt:lpstr>"Osredotočimo se na pot, ne na cilj. Izpolnjenosti ne prinaša to, da nekaj končamo, ampak nas že izpolnjuje dejanje samo."  Greg Anderson</vt:lpstr>
      <vt:lpstr>RAZLIČNOST NAS BOGATI</vt:lpstr>
      <vt:lpstr>KLJUČNI POUDARKI</vt:lpstr>
      <vt:lpstr>PRI NAČRTOVANJU KAKOVOSTI SO NAJPOMEMBNEJŠI</vt:lpstr>
      <vt:lpstr>PowerPointova predstavitev</vt:lpstr>
      <vt:lpstr>PREDSTAVITEV POSAMEZNIH ORODIJ</vt:lpstr>
      <vt:lpstr>KAJ JE IZOBRAŽEVALNA ORGANIZACIJA?</vt:lpstr>
      <vt:lpstr>OKOLJE</vt:lpstr>
      <vt:lpstr>DOBRA KOMUNIKACIJA JE PREDPOGOJ VSAKE ODLIČNE IZOBRAŽEVALNE USTANOVE. </vt:lpstr>
      <vt:lpstr>ORGANIGRAM 1</vt:lpstr>
      <vt:lpstr>ORGANIGRAM 2</vt:lpstr>
      <vt:lpstr>ČAS ZA RAZMISLEK</vt:lpstr>
      <vt:lpstr>LOGIČNI OKVIR</vt:lpstr>
      <vt:lpstr>PowerPointova predstavitev</vt:lpstr>
      <vt:lpstr>PowerPointova predstavitev</vt:lpstr>
      <vt:lpstr>Ganttov grafikon</vt:lpstr>
      <vt:lpstr>Primer</vt:lpstr>
      <vt:lpstr>RAZMIGAJMO MOŽGANČKE - DELO V SKUPINAH </vt:lpstr>
      <vt:lpstr>… še nekaj zanimivosti</vt:lpstr>
      <vt:lpstr>SCHUOLA IN CHIARO</vt:lpstr>
      <vt:lpstr>HVALA ZA POZORNOST  Lea, Tina in Biserka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Teorije in metode načrtovanja in evalvacije v izobraževanju</dc:title>
  <dc:creator>Biserka Neuholt</dc:creator>
  <cp:lastModifiedBy>Biserka Neuholt</cp:lastModifiedBy>
  <cp:revision>611</cp:revision>
  <dcterms:created xsi:type="dcterms:W3CDTF">2022-02-23T15:20:19Z</dcterms:created>
  <dcterms:modified xsi:type="dcterms:W3CDTF">2022-03-02T11:20:46Z</dcterms:modified>
</cp:coreProperties>
</file>